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71"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Average" panose="020B0604020202020204" charset="0"/>
      <p:regular r:id="rId19"/>
    </p:embeddedFont>
    <p:embeddedFont>
      <p:font typeface="Bookman Old Style" panose="02050604050505020204" pitchFamily="18" charset="0"/>
      <p:regular r:id="rId20"/>
      <p:bold r:id="rId21"/>
      <p:italic r:id="rId22"/>
      <p:boldItalic r:id="rId23"/>
    </p:embeddedFont>
    <p:embeddedFont>
      <p:font typeface="Dubai" panose="020B0503030403030204" pitchFamily="34" charset="-78"/>
      <p:regular r:id="rId24"/>
      <p:bold r:id="rId25"/>
    </p:embeddedFont>
    <p:embeddedFont>
      <p:font typeface="Lato" panose="020F0502020204030203" pitchFamily="34" charset="0"/>
      <p:regular r:id="rId26"/>
      <p:bold r:id="rId27"/>
      <p:italic r:id="rId28"/>
      <p:boldItalic r:id="rId29"/>
    </p:embeddedFont>
    <p:embeddedFont>
      <p:font typeface="Lucida Sans Unicode" panose="020B0602030504020204" pitchFamily="34" charset="0"/>
      <p:regular r:id="rId30"/>
    </p:embeddedFont>
    <p:embeddedFont>
      <p:font typeface="Merriweather" panose="00000500000000000000" pitchFamily="2"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BF8235-CED8-4C3F-8C3C-2A3F8F86A15F}">
  <a:tblStyle styleId="{A1BF8235-CED8-4C3F-8C3C-2A3F8F86A1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5342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e9090756a_1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e9090756a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008696efda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008696efda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008696efda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008696efda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08696efda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08696efda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08696efda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08696efd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e9090756a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e9090756a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e9090756a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e9090756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fd37c7eba3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fd37c7eba3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e9090756a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008696efd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008696efd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008696efd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008696efd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008696efd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008696efd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8254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www.pyimagesearch.com/2020/05/04/covid-19-facemask-detector-with-opencv-keras-tensorflow-and-deeplearning/"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2365035" y="597799"/>
            <a:ext cx="6061200" cy="1827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         </a:t>
            </a:r>
            <a:r>
              <a:rPr lang="en" b="1" dirty="0">
                <a:solidFill>
                  <a:srgbClr val="00FFFF"/>
                </a:solidFill>
                <a:latin typeface="Lucida Sans Unicode" panose="020B0602030504020204" pitchFamily="34" charset="0"/>
                <a:cs typeface="Lucida Sans Unicode" panose="020B0602030504020204" pitchFamily="34" charset="0"/>
              </a:rPr>
              <a:t>Project Title</a:t>
            </a:r>
            <a:endParaRPr b="1" dirty="0">
              <a:solidFill>
                <a:srgbClr val="00FFFF"/>
              </a:solidFill>
              <a:latin typeface="Lucida Sans Unicode" panose="020B0602030504020204" pitchFamily="34" charset="0"/>
              <a:cs typeface="Lucida Sans Unicode" panose="020B0602030504020204" pitchFamily="34" charset="0"/>
            </a:endParaRPr>
          </a:p>
          <a:p>
            <a:pPr marL="0" lvl="0" indent="0" algn="l" rtl="0">
              <a:spcBef>
                <a:spcPts val="0"/>
              </a:spcBef>
              <a:spcAft>
                <a:spcPts val="0"/>
              </a:spcAft>
              <a:buNone/>
            </a:pPr>
            <a:endParaRPr b="1" dirty="0">
              <a:solidFill>
                <a:srgbClr val="00FFFF"/>
              </a:solidFill>
              <a:latin typeface="Lucida Sans Unicode" panose="020B0602030504020204" pitchFamily="34" charset="0"/>
              <a:cs typeface="Lucida Sans Unicode" panose="020B0602030504020204" pitchFamily="34" charset="0"/>
            </a:endParaRPr>
          </a:p>
          <a:p>
            <a:pPr marL="0" lvl="0" indent="0" algn="l" rtl="0">
              <a:spcBef>
                <a:spcPts val="0"/>
              </a:spcBef>
              <a:spcAft>
                <a:spcPts val="0"/>
              </a:spcAft>
              <a:buNone/>
            </a:pPr>
            <a:r>
              <a:rPr lang="en" b="1" dirty="0">
                <a:solidFill>
                  <a:srgbClr val="00FFFF"/>
                </a:solidFill>
                <a:latin typeface="Lucida Sans Unicode" panose="020B0602030504020204" pitchFamily="34" charset="0"/>
                <a:cs typeface="Lucida Sans Unicode" panose="020B0602030504020204" pitchFamily="34" charset="0"/>
              </a:rPr>
              <a:t>    Face Mask Detection</a:t>
            </a:r>
            <a:endParaRPr b="1" dirty="0">
              <a:solidFill>
                <a:srgbClr val="00FFFF"/>
              </a:solidFill>
              <a:latin typeface="Lucida Sans Unicode" panose="020B0602030504020204" pitchFamily="34" charset="0"/>
              <a:cs typeface="Lucida Sans Unicode" panose="020B0602030504020204" pitchFamily="34" charset="0"/>
            </a:endParaRPr>
          </a:p>
        </p:txBody>
      </p:sp>
      <p:sp>
        <p:nvSpPr>
          <p:cNvPr id="135" name="Google Shape;135;p13"/>
          <p:cNvSpPr txBox="1">
            <a:spLocks noGrp="1"/>
          </p:cNvSpPr>
          <p:nvPr>
            <p:ph type="subTitle" idx="1"/>
          </p:nvPr>
        </p:nvSpPr>
        <p:spPr>
          <a:xfrm>
            <a:off x="5673300" y="4152000"/>
            <a:ext cx="3470700" cy="99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700" dirty="0"/>
          </a:p>
          <a:p>
            <a:pPr marL="0" lvl="0" indent="0" algn="l" rtl="0">
              <a:spcBef>
                <a:spcPts val="0"/>
              </a:spcBef>
              <a:spcAft>
                <a:spcPts val="0"/>
              </a:spcAft>
              <a:buNone/>
            </a:pPr>
            <a:r>
              <a:rPr lang="en" sz="1700" dirty="0">
                <a:solidFill>
                  <a:srgbClr val="00B0F0"/>
                </a:solidFill>
              </a:rPr>
              <a:t>Submitted to - Mr.Dipankar Mitra</a:t>
            </a:r>
            <a:endParaRPr sz="1700" dirty="0">
              <a:solidFill>
                <a:srgbClr val="00B0F0"/>
              </a:solidFill>
            </a:endParaRPr>
          </a:p>
          <a:p>
            <a:pPr marL="0" lvl="0" indent="0" algn="l" rtl="0">
              <a:spcBef>
                <a:spcPts val="0"/>
              </a:spcBef>
              <a:spcAft>
                <a:spcPts val="0"/>
              </a:spcAft>
              <a:buNone/>
            </a:pPr>
            <a:r>
              <a:rPr lang="en" sz="1700" dirty="0">
                <a:solidFill>
                  <a:srgbClr val="00B0F0"/>
                </a:solidFill>
              </a:rPr>
              <a:t>   Mail - dipankar9612@gmail.com</a:t>
            </a:r>
            <a:endParaRPr sz="1700" dirty="0">
              <a:solidFill>
                <a:srgbClr val="00B0F0"/>
              </a:solidFill>
            </a:endParaRPr>
          </a:p>
        </p:txBody>
      </p:sp>
      <p:pic>
        <p:nvPicPr>
          <p:cNvPr id="136" name="Google Shape;136;p13"/>
          <p:cNvPicPr preferRelativeResize="0"/>
          <p:nvPr/>
        </p:nvPicPr>
        <p:blipFill>
          <a:blip r:embed="rId3">
            <a:alphaModFix/>
          </a:blip>
          <a:stretch>
            <a:fillRect/>
          </a:stretch>
        </p:blipFill>
        <p:spPr>
          <a:xfrm>
            <a:off x="7641975" y="62800"/>
            <a:ext cx="1321243" cy="991500"/>
          </a:xfrm>
          <a:prstGeom prst="rect">
            <a:avLst/>
          </a:prstGeom>
          <a:noFill/>
          <a:ln>
            <a:noFill/>
          </a:ln>
        </p:spPr>
      </p:pic>
      <p:sp>
        <p:nvSpPr>
          <p:cNvPr id="2" name="TextBox 1">
            <a:extLst>
              <a:ext uri="{FF2B5EF4-FFF2-40B4-BE49-F238E27FC236}">
                <a16:creationId xmlns:a16="http://schemas.microsoft.com/office/drawing/2014/main" id="{DEF0BD06-6D0F-426E-9D4F-2553D45C3123}"/>
              </a:ext>
            </a:extLst>
          </p:cNvPr>
          <p:cNvSpPr txBox="1"/>
          <p:nvPr/>
        </p:nvSpPr>
        <p:spPr>
          <a:xfrm>
            <a:off x="-907821" y="3973949"/>
            <a:ext cx="4170717" cy="1169551"/>
          </a:xfrm>
          <a:prstGeom prst="rect">
            <a:avLst/>
          </a:prstGeom>
          <a:noFill/>
        </p:spPr>
        <p:txBody>
          <a:bodyPr wrap="square" rtlCol="0">
            <a:spAutoFit/>
          </a:bodyPr>
          <a:lstStyle/>
          <a:p>
            <a:pPr marL="0" lvl="0" indent="0" algn="ctr" rtl="0">
              <a:spcBef>
                <a:spcPts val="0"/>
              </a:spcBef>
              <a:spcAft>
                <a:spcPts val="0"/>
              </a:spcAft>
              <a:buNone/>
            </a:pPr>
            <a:r>
              <a:rPr lang="en-IN" sz="1400" dirty="0">
                <a:solidFill>
                  <a:srgbClr val="00FFFF"/>
                </a:solidFill>
              </a:rPr>
              <a:t> </a:t>
            </a:r>
            <a:r>
              <a:rPr lang="en-IN" sz="1400" dirty="0">
                <a:solidFill>
                  <a:schemeClr val="bg1">
                    <a:lumMod val="65000"/>
                  </a:schemeClr>
                </a:solidFill>
              </a:rPr>
              <a:t>Vishal Thakur - 1954302008</a:t>
            </a:r>
          </a:p>
          <a:p>
            <a:pPr marL="0" lvl="0" indent="0" algn="ctr" rtl="0">
              <a:spcBef>
                <a:spcPts val="0"/>
              </a:spcBef>
              <a:spcAft>
                <a:spcPts val="0"/>
              </a:spcAft>
              <a:buNone/>
            </a:pPr>
            <a:r>
              <a:rPr lang="en-IN" sz="1400" dirty="0">
                <a:solidFill>
                  <a:schemeClr val="bg1">
                    <a:lumMod val="65000"/>
                  </a:schemeClr>
                </a:solidFill>
              </a:rPr>
              <a:t>     Abhishek Thakur -1954302046</a:t>
            </a:r>
          </a:p>
          <a:p>
            <a:pPr marL="0" lvl="0" indent="0" algn="ctr" rtl="0">
              <a:spcBef>
                <a:spcPts val="0"/>
              </a:spcBef>
              <a:spcAft>
                <a:spcPts val="0"/>
              </a:spcAft>
              <a:buNone/>
            </a:pPr>
            <a:r>
              <a:rPr lang="en-IN" sz="1400" dirty="0">
                <a:solidFill>
                  <a:schemeClr val="bg1">
                    <a:lumMod val="65000"/>
                  </a:schemeClr>
                </a:solidFill>
              </a:rPr>
              <a:t>        Avantika Thakur - GF/2020/7230</a:t>
            </a:r>
          </a:p>
          <a:p>
            <a:pPr marL="0" lvl="0" indent="0" algn="ctr" rtl="0">
              <a:spcBef>
                <a:spcPts val="0"/>
              </a:spcBef>
              <a:spcAft>
                <a:spcPts val="0"/>
              </a:spcAft>
              <a:buNone/>
            </a:pPr>
            <a:r>
              <a:rPr lang="en-IN" sz="1400" dirty="0">
                <a:solidFill>
                  <a:schemeClr val="bg1">
                    <a:lumMod val="65000"/>
                  </a:schemeClr>
                </a:solidFill>
              </a:rPr>
              <a:t>     Shivam Mandyal - 1954302018</a:t>
            </a:r>
          </a:p>
          <a:p>
            <a:pPr marL="0" lvl="0" indent="0" algn="ctr" rtl="0">
              <a:spcBef>
                <a:spcPts val="0"/>
              </a:spcBef>
              <a:spcAft>
                <a:spcPts val="0"/>
              </a:spcAft>
              <a:buNone/>
            </a:pPr>
            <a:r>
              <a:rPr lang="en-IN" sz="1400" dirty="0">
                <a:solidFill>
                  <a:schemeClr val="bg1">
                    <a:lumMod val="65000"/>
                  </a:schemeClr>
                </a:solidFill>
              </a:rPr>
              <a:t>Suniti Hetta - GF/2020/7286</a:t>
            </a:r>
          </a:p>
        </p:txBody>
      </p:sp>
      <p:sp>
        <p:nvSpPr>
          <p:cNvPr id="4" name="TextBox 3">
            <a:extLst>
              <a:ext uri="{FF2B5EF4-FFF2-40B4-BE49-F238E27FC236}">
                <a16:creationId xmlns:a16="http://schemas.microsoft.com/office/drawing/2014/main" id="{70875EA1-2E10-4A93-87DC-2837A7646EED}"/>
              </a:ext>
            </a:extLst>
          </p:cNvPr>
          <p:cNvSpPr txBox="1"/>
          <p:nvPr/>
        </p:nvSpPr>
        <p:spPr>
          <a:xfrm>
            <a:off x="0" y="3697071"/>
            <a:ext cx="2216927" cy="307777"/>
          </a:xfrm>
          <a:prstGeom prst="rect">
            <a:avLst/>
          </a:prstGeom>
          <a:noFill/>
        </p:spPr>
        <p:txBody>
          <a:bodyPr wrap="square" rtlCol="0">
            <a:spAutoFit/>
          </a:bodyPr>
          <a:lstStyle/>
          <a:p>
            <a:r>
              <a:rPr lang="en-US" dirty="0">
                <a:solidFill>
                  <a:schemeClr val="accent5">
                    <a:lumMod val="75000"/>
                  </a:schemeClr>
                </a:solidFill>
              </a:rPr>
              <a:t>Submitted by - </a:t>
            </a:r>
            <a:endParaRPr lang="en-IN" dirty="0">
              <a:solidFill>
                <a:schemeClr val="accent5">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1"/>
          <p:cNvSpPr txBox="1">
            <a:spLocks noGrp="1"/>
          </p:cNvSpPr>
          <p:nvPr>
            <p:ph type="title"/>
          </p:nvPr>
        </p:nvSpPr>
        <p:spPr>
          <a:xfrm>
            <a:off x="1271650" y="1805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3C78D8"/>
                </a:solidFill>
              </a:rPr>
              <a:t>Classifier Model Building</a:t>
            </a:r>
            <a:endParaRPr b="1">
              <a:solidFill>
                <a:srgbClr val="3C78D8"/>
              </a:solidFill>
            </a:endParaRPr>
          </a:p>
        </p:txBody>
      </p:sp>
      <p:sp>
        <p:nvSpPr>
          <p:cNvPr id="231" name="Google Shape;231;p21"/>
          <p:cNvSpPr txBox="1"/>
          <p:nvPr/>
        </p:nvSpPr>
        <p:spPr>
          <a:xfrm>
            <a:off x="1153899" y="1048551"/>
            <a:ext cx="7479000" cy="452967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lt1"/>
                </a:solidFill>
                <a:latin typeface="Lato"/>
                <a:ea typeface="Lato"/>
                <a:cs typeface="Lato"/>
                <a:sym typeface="Lato"/>
              </a:rPr>
              <a:t>In this model we used K-nearest neighbour. Here we had done a grid search to find the best parameters to fit.</a:t>
            </a:r>
            <a:endParaRPr dirty="0">
              <a:solidFill>
                <a:schemeClr val="lt1"/>
              </a:solidFill>
              <a:latin typeface="Lato"/>
              <a:ea typeface="Lato"/>
              <a:cs typeface="Lato"/>
              <a:sym typeface="Lato"/>
            </a:endParaRPr>
          </a:p>
          <a:p>
            <a:pPr marL="0" lvl="0" indent="0" algn="l" rtl="0">
              <a:spcBef>
                <a:spcPts val="0"/>
              </a:spcBef>
              <a:spcAft>
                <a:spcPts val="0"/>
              </a:spcAft>
              <a:buNone/>
            </a:pPr>
            <a:r>
              <a:rPr lang="en" dirty="0">
                <a:solidFill>
                  <a:schemeClr val="lt1"/>
                </a:solidFill>
                <a:latin typeface="Lato"/>
                <a:ea typeface="Lato"/>
                <a:cs typeface="Lato"/>
                <a:sym typeface="Lato"/>
              </a:rPr>
              <a:t> </a:t>
            </a:r>
            <a:endParaRPr dirty="0">
              <a:solidFill>
                <a:schemeClr val="lt1"/>
              </a:solidFill>
              <a:latin typeface="Lato"/>
              <a:ea typeface="Lato"/>
              <a:cs typeface="Lato"/>
              <a:sym typeface="Lato"/>
            </a:endParaRPr>
          </a:p>
          <a:p>
            <a:pPr marL="0" lvl="0" indent="0" algn="l" rtl="0">
              <a:spcBef>
                <a:spcPts val="0"/>
              </a:spcBef>
              <a:spcAft>
                <a:spcPts val="0"/>
              </a:spcAft>
              <a:buNone/>
            </a:pPr>
            <a:r>
              <a:rPr lang="en" dirty="0">
                <a:solidFill>
                  <a:schemeClr val="lt1"/>
                </a:solidFill>
                <a:latin typeface="Lato"/>
                <a:ea typeface="Lato"/>
                <a:cs typeface="Lato"/>
                <a:sym typeface="Lato"/>
              </a:rPr>
              <a:t>While performing the grid search, we fitted the grid search model with validation set obtained from the split.</a:t>
            </a:r>
            <a:endParaRPr dirty="0">
              <a:solidFill>
                <a:schemeClr val="lt1"/>
              </a:solidFill>
              <a:latin typeface="Lato"/>
              <a:ea typeface="Lato"/>
              <a:cs typeface="Lato"/>
              <a:sym typeface="Lato"/>
            </a:endParaRPr>
          </a:p>
          <a:p>
            <a:pPr marL="0" lvl="0" indent="0" algn="l" rtl="0">
              <a:spcBef>
                <a:spcPts val="0"/>
              </a:spcBef>
              <a:spcAft>
                <a:spcPts val="0"/>
              </a:spcAft>
              <a:buNone/>
            </a:pPr>
            <a:endParaRPr dirty="0">
              <a:solidFill>
                <a:schemeClr val="lt1"/>
              </a:solidFill>
              <a:latin typeface="Lato"/>
              <a:ea typeface="Lato"/>
              <a:cs typeface="Lato"/>
              <a:sym typeface="Lato"/>
            </a:endParaRPr>
          </a:p>
          <a:p>
            <a:pPr marL="0" lvl="0" indent="0" algn="l" rtl="0">
              <a:spcBef>
                <a:spcPts val="0"/>
              </a:spcBef>
              <a:spcAft>
                <a:spcPts val="0"/>
              </a:spcAft>
              <a:buNone/>
            </a:pPr>
            <a:r>
              <a:rPr lang="en" sz="1600" b="1" dirty="0">
                <a:solidFill>
                  <a:schemeClr val="lt1"/>
                </a:solidFill>
                <a:latin typeface="Lato"/>
                <a:ea typeface="Lato"/>
                <a:cs typeface="Lato"/>
                <a:sym typeface="Lato"/>
              </a:rPr>
              <a:t>The parameters taken to pass in the grid search model was parameters={‘n-neighbors’ : [1,3,9,15]}</a:t>
            </a:r>
            <a:endParaRPr sz="1600" b="1" dirty="0">
              <a:solidFill>
                <a:schemeClr val="lt1"/>
              </a:solidFill>
              <a:latin typeface="Lato"/>
              <a:ea typeface="Lato"/>
              <a:cs typeface="Lato"/>
              <a:sym typeface="Lato"/>
            </a:endParaRPr>
          </a:p>
          <a:p>
            <a:pPr marL="0" lvl="0" indent="0" algn="l" rtl="0">
              <a:spcBef>
                <a:spcPts val="0"/>
              </a:spcBef>
              <a:spcAft>
                <a:spcPts val="0"/>
              </a:spcAft>
              <a:buNone/>
            </a:pPr>
            <a:endParaRPr sz="1600" b="1" dirty="0">
              <a:solidFill>
                <a:schemeClr val="lt1"/>
              </a:solidFill>
              <a:latin typeface="Lato"/>
              <a:ea typeface="Lato"/>
              <a:cs typeface="Lato"/>
              <a:sym typeface="Lato"/>
            </a:endParaRPr>
          </a:p>
          <a:p>
            <a:pPr marL="0" lvl="0" indent="0" algn="l" rtl="0">
              <a:spcBef>
                <a:spcPts val="0"/>
              </a:spcBef>
              <a:spcAft>
                <a:spcPts val="0"/>
              </a:spcAft>
              <a:buNone/>
            </a:pPr>
            <a:r>
              <a:rPr lang="en" sz="1600" b="1" dirty="0">
                <a:solidFill>
                  <a:schemeClr val="lt1"/>
                </a:solidFill>
                <a:latin typeface="Lato"/>
                <a:ea typeface="Lato"/>
                <a:cs typeface="Lato"/>
                <a:sym typeface="Lato"/>
              </a:rPr>
              <a:t>The obtained best parameter was</a:t>
            </a:r>
          </a:p>
          <a:p>
            <a:pPr marL="0" lvl="0" indent="0" algn="l" rtl="0">
              <a:spcBef>
                <a:spcPts val="0"/>
              </a:spcBef>
              <a:spcAft>
                <a:spcPts val="0"/>
              </a:spcAft>
              <a:buNone/>
            </a:pPr>
            <a:endParaRPr sz="1600" b="1" dirty="0">
              <a:solidFill>
                <a:schemeClr val="lt1"/>
              </a:solidFill>
              <a:latin typeface="Lato"/>
              <a:ea typeface="Lato"/>
              <a:cs typeface="Lato"/>
              <a:sym typeface="Lato"/>
            </a:endParaRPr>
          </a:p>
          <a:p>
            <a:pPr marL="0" lvl="0" indent="0" algn="l" rtl="0">
              <a:lnSpc>
                <a:spcPct val="115000"/>
              </a:lnSpc>
              <a:spcBef>
                <a:spcPts val="0"/>
              </a:spcBef>
              <a:spcAft>
                <a:spcPts val="0"/>
              </a:spcAft>
              <a:buNone/>
            </a:pPr>
            <a:r>
              <a:rPr lang="en" sz="1800" dirty="0">
                <a:solidFill>
                  <a:srgbClr val="00FF00"/>
                </a:solidFill>
                <a:highlight>
                  <a:srgbClr val="FFFFFF"/>
                </a:highlight>
              </a:rPr>
              <a:t>{'n_neighbors’: 3} </a:t>
            </a:r>
            <a:r>
              <a:rPr lang="en" sz="2400" dirty="0">
                <a:solidFill>
                  <a:srgbClr val="00FF00"/>
                </a:solidFill>
                <a:highlight>
                  <a:srgbClr val="FFFFFF"/>
                </a:highlight>
              </a:rPr>
              <a:t>         </a:t>
            </a:r>
            <a:endParaRPr sz="2400" dirty="0">
              <a:solidFill>
                <a:srgbClr val="00FF00"/>
              </a:solidFill>
              <a:highlight>
                <a:srgbClr val="FFFFFF"/>
              </a:highlight>
            </a:endParaRPr>
          </a:p>
          <a:p>
            <a:pPr marL="0" lvl="0" indent="0" algn="l" rtl="0">
              <a:lnSpc>
                <a:spcPct val="115000"/>
              </a:lnSpc>
              <a:spcBef>
                <a:spcPts val="0"/>
              </a:spcBef>
              <a:spcAft>
                <a:spcPts val="0"/>
              </a:spcAft>
              <a:buNone/>
            </a:pPr>
            <a:r>
              <a:rPr lang="en" sz="2400" dirty="0">
                <a:solidFill>
                  <a:srgbClr val="00FF00"/>
                </a:solidFill>
                <a:highlight>
                  <a:srgbClr val="FFFFFF"/>
                </a:highlight>
              </a:rPr>
              <a:t>                          </a:t>
            </a:r>
            <a:endParaRPr sz="2400" dirty="0">
              <a:highlight>
                <a:srgbClr val="FFFFFF"/>
              </a:highlight>
            </a:endParaRPr>
          </a:p>
          <a:p>
            <a:pPr marL="0" lvl="0" indent="0" algn="l" rtl="0">
              <a:lnSpc>
                <a:spcPct val="115000"/>
              </a:lnSpc>
              <a:spcBef>
                <a:spcPts val="0"/>
              </a:spcBef>
              <a:spcAft>
                <a:spcPts val="0"/>
              </a:spcAft>
              <a:buNone/>
            </a:pPr>
            <a:endParaRPr sz="2050" dirty="0">
              <a:highlight>
                <a:srgbClr val="FFFFFF"/>
              </a:highlight>
            </a:endParaRPr>
          </a:p>
          <a:p>
            <a:pPr marL="0" lvl="0" indent="0" algn="l" rtl="0">
              <a:lnSpc>
                <a:spcPct val="115000"/>
              </a:lnSpc>
              <a:spcBef>
                <a:spcPts val="0"/>
              </a:spcBef>
              <a:spcAft>
                <a:spcPts val="0"/>
              </a:spcAft>
              <a:buNone/>
            </a:pPr>
            <a:endParaRPr sz="2050" dirty="0">
              <a:highlight>
                <a:srgbClr val="FFFFFF"/>
              </a:highlight>
            </a:endParaRPr>
          </a:p>
          <a:p>
            <a:pPr marL="0" lvl="0" indent="0" algn="l" rtl="0">
              <a:spcBef>
                <a:spcPts val="0"/>
              </a:spcBef>
              <a:spcAft>
                <a:spcPts val="0"/>
              </a:spcAft>
              <a:buNone/>
            </a:pPr>
            <a:endParaRPr sz="1600" b="1" dirty="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2"/>
          <p:cNvSpPr txBox="1">
            <a:spLocks noGrp="1"/>
          </p:cNvSpPr>
          <p:nvPr>
            <p:ph type="title"/>
          </p:nvPr>
        </p:nvSpPr>
        <p:spPr>
          <a:xfrm>
            <a:off x="1279825" y="16757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3C78D8"/>
                </a:solidFill>
              </a:rPr>
              <a:t>Prediction and Accuracy</a:t>
            </a:r>
            <a:endParaRPr b="1">
              <a:solidFill>
                <a:srgbClr val="3C78D8"/>
              </a:solidFill>
            </a:endParaRPr>
          </a:p>
        </p:txBody>
      </p:sp>
      <p:sp>
        <p:nvSpPr>
          <p:cNvPr id="237" name="Google Shape;237;p22"/>
          <p:cNvSpPr txBox="1">
            <a:spLocks noGrp="1"/>
          </p:cNvSpPr>
          <p:nvPr>
            <p:ph type="title"/>
          </p:nvPr>
        </p:nvSpPr>
        <p:spPr>
          <a:xfrm>
            <a:off x="976112" y="2384687"/>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solidFill>
                  <a:schemeClr val="dk1"/>
                </a:solidFill>
              </a:rPr>
              <a:t>Step 1</a:t>
            </a:r>
            <a:endParaRPr sz="1700">
              <a:solidFill>
                <a:schemeClr val="dk1"/>
              </a:solidFill>
            </a:endParaRPr>
          </a:p>
        </p:txBody>
      </p:sp>
      <p:sp>
        <p:nvSpPr>
          <p:cNvPr id="238" name="Google Shape;238;p22"/>
          <p:cNvSpPr txBox="1">
            <a:spLocks noGrp="1"/>
          </p:cNvSpPr>
          <p:nvPr>
            <p:ph type="body" idx="1"/>
          </p:nvPr>
        </p:nvSpPr>
        <p:spPr>
          <a:xfrm>
            <a:off x="1104950" y="981525"/>
            <a:ext cx="4271100" cy="400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chemeClr val="dk2"/>
                </a:solidFill>
              </a:rPr>
              <a:t>Passed the obtained best Parameters into the classifiers and then fitted the model with the training dataset and  the made predictions over the testing set using the classifier.</a:t>
            </a:r>
            <a:endParaRPr sz="1200">
              <a:solidFill>
                <a:schemeClr val="dk2"/>
              </a:solidFill>
            </a:endParaRPr>
          </a:p>
          <a:p>
            <a:pPr marL="0" lvl="0" indent="0" algn="l" rtl="0">
              <a:spcBef>
                <a:spcPts val="1200"/>
              </a:spcBef>
              <a:spcAft>
                <a:spcPts val="0"/>
              </a:spcAft>
              <a:buNone/>
            </a:pPr>
            <a:r>
              <a:rPr lang="en" sz="1200">
                <a:solidFill>
                  <a:schemeClr val="dk2"/>
                </a:solidFill>
              </a:rPr>
              <a:t>Evaluated the classifiers score (clf_score) and the accuracy score (accuracy_score).The classifiers score and the accuracy score, cross val score and classification report:</a:t>
            </a:r>
            <a:endParaRPr sz="1200">
              <a:solidFill>
                <a:schemeClr val="dk2"/>
              </a:solidFill>
            </a:endParaRPr>
          </a:p>
          <a:p>
            <a:pPr marL="0" lvl="0" indent="0" algn="l" rtl="0">
              <a:spcBef>
                <a:spcPts val="1200"/>
              </a:spcBef>
              <a:spcAft>
                <a:spcPts val="1200"/>
              </a:spcAft>
              <a:buNone/>
            </a:pPr>
            <a:endParaRPr sz="1200">
              <a:solidFill>
                <a:schemeClr val="dk2"/>
              </a:solidFill>
            </a:endParaRPr>
          </a:p>
        </p:txBody>
      </p:sp>
      <p:sp>
        <p:nvSpPr>
          <p:cNvPr id="239" name="Google Shape;239;p22"/>
          <p:cNvSpPr txBox="1">
            <a:spLocks noGrp="1"/>
          </p:cNvSpPr>
          <p:nvPr>
            <p:ph type="title"/>
          </p:nvPr>
        </p:nvSpPr>
        <p:spPr>
          <a:xfrm>
            <a:off x="6504637" y="1929945"/>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solidFill>
                  <a:schemeClr val="dk1"/>
                </a:solidFill>
              </a:rPr>
              <a:t>Step 3</a:t>
            </a:r>
            <a:endParaRPr sz="1700">
              <a:solidFill>
                <a:schemeClr val="dk1"/>
              </a:solidFill>
            </a:endParaRPr>
          </a:p>
        </p:txBody>
      </p:sp>
      <p:sp>
        <p:nvSpPr>
          <p:cNvPr id="240" name="Google Shape;240;p22"/>
          <p:cNvSpPr txBox="1">
            <a:spLocks noGrp="1"/>
          </p:cNvSpPr>
          <p:nvPr>
            <p:ph type="body" idx="2"/>
          </p:nvPr>
        </p:nvSpPr>
        <p:spPr>
          <a:xfrm>
            <a:off x="5677771" y="817575"/>
            <a:ext cx="3403200" cy="2911200"/>
          </a:xfrm>
          <a:prstGeom prst="rect">
            <a:avLst/>
          </a:prstGeom>
          <a:ln w="9525" cap="flat" cmpd="sng">
            <a:solidFill>
              <a:srgbClr val="FFF2CC"/>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0"/>
              </a:spcAft>
              <a:buNone/>
            </a:pPr>
            <a:r>
              <a:rPr lang="en" dirty="0"/>
              <a:t>from sklearn.model_selection import cross_val_score</a:t>
            </a:r>
            <a:endParaRPr dirty="0"/>
          </a:p>
          <a:p>
            <a:pPr marL="0" lvl="0" indent="0" algn="l" rtl="0">
              <a:spcBef>
                <a:spcPts val="1200"/>
              </a:spcBef>
              <a:spcAft>
                <a:spcPts val="0"/>
              </a:spcAft>
              <a:buNone/>
            </a:pPr>
            <a:r>
              <a:rPr lang="en" dirty="0"/>
              <a:t>scores=cross_val_score(clf_01,X,y,cv=5)</a:t>
            </a:r>
            <a:endParaRPr dirty="0"/>
          </a:p>
          <a:p>
            <a:pPr marL="0" lvl="0" indent="0" algn="l" rtl="0">
              <a:spcBef>
                <a:spcPts val="1200"/>
              </a:spcBef>
              <a:spcAft>
                <a:spcPts val="0"/>
              </a:spcAft>
              <a:buNone/>
            </a:pPr>
            <a:r>
              <a:rPr lang="en" dirty="0"/>
              <a:t>print(scores.mean())</a:t>
            </a:r>
            <a:endParaRPr dirty="0"/>
          </a:p>
          <a:p>
            <a:pPr marL="0" lvl="0" indent="0" algn="l" rtl="0">
              <a:spcBef>
                <a:spcPts val="1200"/>
              </a:spcBef>
              <a:spcAft>
                <a:spcPts val="0"/>
              </a:spcAft>
              <a:buNone/>
            </a:pPr>
            <a:r>
              <a:rPr lang="en" sz="1050" dirty="0">
                <a:solidFill>
                  <a:srgbClr val="000000"/>
                </a:solidFill>
                <a:highlight>
                  <a:srgbClr val="FFFFFF"/>
                </a:highlight>
                <a:latin typeface="Arial"/>
                <a:ea typeface="Arial"/>
                <a:cs typeface="Arial"/>
                <a:sym typeface="Arial"/>
              </a:rPr>
              <a:t>0.7464122873904857</a:t>
            </a:r>
            <a:endParaRPr sz="1050" dirty="0">
              <a:solidFill>
                <a:srgbClr val="000000"/>
              </a:solidFill>
              <a:highlight>
                <a:srgbClr val="FFFFFF"/>
              </a:highlight>
              <a:latin typeface="Arial"/>
              <a:ea typeface="Arial"/>
              <a:cs typeface="Arial"/>
              <a:sym typeface="Arial"/>
            </a:endParaRPr>
          </a:p>
          <a:p>
            <a:pPr marL="0" lvl="0" indent="0" algn="l" rtl="0">
              <a:spcBef>
                <a:spcPts val="0"/>
              </a:spcBef>
              <a:spcAft>
                <a:spcPts val="1200"/>
              </a:spcAft>
              <a:buNone/>
            </a:pPr>
            <a:endParaRPr dirty="0"/>
          </a:p>
        </p:txBody>
      </p:sp>
      <p:graphicFrame>
        <p:nvGraphicFramePr>
          <p:cNvPr id="241" name="Google Shape;241;p22"/>
          <p:cNvGraphicFramePr/>
          <p:nvPr>
            <p:extLst>
              <p:ext uri="{D42A27DB-BD31-4B8C-83A1-F6EECF244321}">
                <p14:modId xmlns:p14="http://schemas.microsoft.com/office/powerpoint/2010/main" val="3998539333"/>
              </p:ext>
            </p:extLst>
          </p:nvPr>
        </p:nvGraphicFramePr>
        <p:xfrm>
          <a:off x="976100" y="2540150"/>
          <a:ext cx="7239000" cy="2377260"/>
        </p:xfrm>
        <a:graphic>
          <a:graphicData uri="http://schemas.openxmlformats.org/drawingml/2006/table">
            <a:tbl>
              <a:tblPr>
                <a:noFill/>
                <a:tableStyleId>{A1BF8235-CED8-4C3F-8C3C-2A3F8F86A15F}</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381000">
                <a:tc>
                  <a:txBody>
                    <a:bodyPr/>
                    <a:lstStyle/>
                    <a:p>
                      <a:pPr marL="0" lvl="0" indent="0" algn="l" rtl="0">
                        <a:spcBef>
                          <a:spcPts val="0"/>
                        </a:spcBef>
                        <a:spcAft>
                          <a:spcPts val="0"/>
                        </a:spcAft>
                        <a:buNone/>
                      </a:pP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b="1">
                          <a:solidFill>
                            <a:srgbClr val="0B5394"/>
                          </a:solidFill>
                        </a:rPr>
                        <a:t>precision</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b="1">
                          <a:solidFill>
                            <a:srgbClr val="0B5394"/>
                          </a:solidFill>
                        </a:rPr>
                        <a:t>recall</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b="1">
                          <a:solidFill>
                            <a:srgbClr val="0B5394"/>
                          </a:solidFill>
                        </a:rPr>
                        <a:t>f1-score</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b="1">
                          <a:solidFill>
                            <a:srgbClr val="0B5394"/>
                          </a:solidFill>
                        </a:rPr>
                        <a:t>support</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solidFill>
                            <a:srgbClr val="0B5394"/>
                          </a:solidFill>
                        </a:rPr>
                        <a:t>0</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0.87</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0.82</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0.84</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a:solidFill>
                            <a:srgbClr val="0B5394"/>
                          </a:solidFill>
                        </a:rPr>
                        <a:t>88</a:t>
                      </a: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0B5394"/>
                          </a:solidFill>
                        </a:rPr>
                        <a:t>1</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0.80</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0.85</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0.82</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a:solidFill>
                            <a:srgbClr val="0B5394"/>
                          </a:solidFill>
                        </a:rPr>
                        <a:t>74</a:t>
                      </a: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rgbClr val="0B5394"/>
                          </a:solidFill>
                        </a:rPr>
                        <a:t>accuracy</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a:solidFill>
                            <a:srgbClr val="0B5394"/>
                          </a:solidFill>
                        </a:rPr>
                        <a:t>162</a:t>
                      </a: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solidFill>
                            <a:srgbClr val="0B5394"/>
                          </a:solidFill>
                        </a:rPr>
                        <a:t>Macro avg</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a:solidFill>
                            <a:srgbClr val="0B5394"/>
                          </a:solidFill>
                        </a:rPr>
                        <a:t>162</a:t>
                      </a: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b="1">
                          <a:solidFill>
                            <a:srgbClr val="0B5394"/>
                          </a:solidFill>
                        </a:rPr>
                        <a:t>Weighted avg</a:t>
                      </a:r>
                      <a:endParaRPr b="1">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a:solidFill>
                            <a:srgbClr val="0B5394"/>
                          </a:solidFill>
                        </a:rPr>
                        <a:t>0.84</a:t>
                      </a:r>
                      <a:endParaRPr>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0.83</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 dirty="0">
                          <a:solidFill>
                            <a:srgbClr val="0B5394"/>
                          </a:solidFill>
                        </a:rPr>
                        <a:t>162</a:t>
                      </a:r>
                      <a:endParaRPr dirty="0">
                        <a:solidFill>
                          <a:srgbClr val="0B5394"/>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CE5CD"/>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3C78D8"/>
                </a:solidFill>
              </a:rPr>
              <a:t>Problems Faced During The Project</a:t>
            </a:r>
            <a:endParaRPr b="1">
              <a:solidFill>
                <a:srgbClr val="3C78D8"/>
              </a:solidFill>
            </a:endParaRPr>
          </a:p>
        </p:txBody>
      </p:sp>
      <p:sp>
        <p:nvSpPr>
          <p:cNvPr id="247" name="Google Shape;247;p2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800"/>
              <a:t>Increasing the accuracy is a great challenge of any project and so was in our case, we tried various methods to increase the accuracy like adding grid search, standardizing the data etc….</a:t>
            </a:r>
            <a:endParaRPr sz="1800"/>
          </a:p>
        </p:txBody>
      </p:sp>
      <p:graphicFrame>
        <p:nvGraphicFramePr>
          <p:cNvPr id="248" name="Google Shape;248;p23"/>
          <p:cNvGraphicFramePr/>
          <p:nvPr/>
        </p:nvGraphicFramePr>
        <p:xfrm>
          <a:off x="5071481" y="4552231"/>
          <a:ext cx="3285800" cy="411323"/>
        </p:xfrm>
        <a:graphic>
          <a:graphicData uri="http://schemas.openxmlformats.org/drawingml/2006/table">
            <a:tbl>
              <a:tblPr>
                <a:noFill/>
                <a:tableStyleId>{A1BF8235-CED8-4C3F-8C3C-2A3F8F86A15F}</a:tableStyleId>
              </a:tblPr>
              <a:tblGrid>
                <a:gridCol w="821450">
                  <a:extLst>
                    <a:ext uri="{9D8B030D-6E8A-4147-A177-3AD203B41FA5}">
                      <a16:colId xmlns:a16="http://schemas.microsoft.com/office/drawing/2014/main" val="20000"/>
                    </a:ext>
                  </a:extLst>
                </a:gridCol>
                <a:gridCol w="821450">
                  <a:extLst>
                    <a:ext uri="{9D8B030D-6E8A-4147-A177-3AD203B41FA5}">
                      <a16:colId xmlns:a16="http://schemas.microsoft.com/office/drawing/2014/main" val="20001"/>
                    </a:ext>
                  </a:extLst>
                </a:gridCol>
                <a:gridCol w="821450">
                  <a:extLst>
                    <a:ext uri="{9D8B030D-6E8A-4147-A177-3AD203B41FA5}">
                      <a16:colId xmlns:a16="http://schemas.microsoft.com/office/drawing/2014/main" val="20002"/>
                    </a:ext>
                  </a:extLst>
                </a:gridCol>
                <a:gridCol w="821450">
                  <a:extLst>
                    <a:ext uri="{9D8B030D-6E8A-4147-A177-3AD203B41FA5}">
                      <a16:colId xmlns:a16="http://schemas.microsoft.com/office/drawing/2014/main" val="20003"/>
                    </a:ext>
                  </a:extLst>
                </a:gridCol>
              </a:tblGrid>
              <a:tr h="241650">
                <a:tc>
                  <a:txBody>
                    <a:bodyPr/>
                    <a:lstStyle/>
                    <a:p>
                      <a:pPr marL="0" lvl="0" indent="0" algn="l" rtl="0">
                        <a:lnSpc>
                          <a:spcPct val="115000"/>
                        </a:lnSpc>
                        <a:spcBef>
                          <a:spcPts val="0"/>
                        </a:spcBef>
                        <a:spcAft>
                          <a:spcPts val="0"/>
                        </a:spcAft>
                        <a:buNone/>
                      </a:pPr>
                      <a:r>
                        <a:rPr lang="en" b="1">
                          <a:solidFill>
                            <a:schemeClr val="lt2"/>
                          </a:solidFill>
                          <a:latin typeface="Roboto"/>
                          <a:ea typeface="Roboto"/>
                          <a:cs typeface="Roboto"/>
                          <a:sym typeface="Roboto"/>
                        </a:rPr>
                        <a:t>     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lt2"/>
                          </a:solidFill>
                          <a:latin typeface="Roboto"/>
                          <a:ea typeface="Roboto"/>
                          <a:cs typeface="Roboto"/>
                          <a:sym typeface="Roboto"/>
                        </a:rPr>
                        <a:t>     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lt2"/>
                          </a:solidFill>
                          <a:latin typeface="Roboto"/>
                          <a:ea typeface="Roboto"/>
                          <a:cs typeface="Roboto"/>
                          <a:sym typeface="Roboto"/>
                        </a:rPr>
                        <a:t>     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lt2"/>
                          </a:solidFill>
                          <a:latin typeface="Roboto"/>
                          <a:ea typeface="Roboto"/>
                          <a:cs typeface="Roboto"/>
                          <a:sym typeface="Roboto"/>
                        </a:rPr>
                        <a:t>     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249" name="Google Shape;249;p23"/>
          <p:cNvSpPr/>
          <p:nvPr/>
        </p:nvSpPr>
        <p:spPr>
          <a:xfrm>
            <a:off x="5154825" y="3536048"/>
            <a:ext cx="722400" cy="990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975583" y="3069166"/>
            <a:ext cx="722400" cy="1457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796341" y="1919075"/>
            <a:ext cx="722400" cy="2607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7617100" y="2163901"/>
            <a:ext cx="722400" cy="23631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253" name="Google Shape;253;p23"/>
          <p:cNvCxnSpPr/>
          <p:nvPr/>
        </p:nvCxnSpPr>
        <p:spPr>
          <a:xfrm rot="10800000">
            <a:off x="509400" y="4552050"/>
            <a:ext cx="81471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3C78D8"/>
                </a:solidFill>
              </a:rPr>
              <a:t>Learning from the Project</a:t>
            </a:r>
            <a:endParaRPr b="1">
              <a:solidFill>
                <a:srgbClr val="3C78D8"/>
              </a:solidFill>
            </a:endParaRPr>
          </a:p>
        </p:txBody>
      </p:sp>
      <p:sp>
        <p:nvSpPr>
          <p:cNvPr id="259" name="Google Shape;259;p24"/>
          <p:cNvSpPr txBox="1">
            <a:spLocks noGrp="1"/>
          </p:cNvSpPr>
          <p:nvPr>
            <p:ph type="body" idx="1"/>
          </p:nvPr>
        </p:nvSpPr>
        <p:spPr>
          <a:xfrm>
            <a:off x="1176025" y="1085575"/>
            <a:ext cx="7708800" cy="3838200"/>
          </a:xfrm>
          <a:prstGeom prst="rect">
            <a:avLst/>
          </a:prstGeom>
        </p:spPr>
        <p:txBody>
          <a:bodyPr spcFirstLastPara="1" wrap="square" lIns="91425" tIns="91425" rIns="91425" bIns="91425" anchor="t" anchorCtr="0">
            <a:normAutofit lnSpcReduction="10000"/>
          </a:bodyPr>
          <a:lstStyle/>
          <a:p>
            <a:pPr marL="457200" lvl="0" indent="-330200" algn="l" rtl="0">
              <a:lnSpc>
                <a:spcPct val="105000"/>
              </a:lnSpc>
              <a:spcBef>
                <a:spcPts val="0"/>
              </a:spcBef>
              <a:spcAft>
                <a:spcPts val="0"/>
              </a:spcAft>
              <a:buSzPts val="1600"/>
              <a:buChar char="❖"/>
            </a:pPr>
            <a:r>
              <a:rPr lang="en" sz="1600"/>
              <a:t>By this project we got to know how to deal with image dataset effectively and how to do preprocessing over that.</a:t>
            </a:r>
            <a:endParaRPr sz="1600"/>
          </a:p>
          <a:p>
            <a:pPr marL="0" lvl="0" indent="0" algn="l" rtl="0">
              <a:lnSpc>
                <a:spcPct val="105000"/>
              </a:lnSpc>
              <a:spcBef>
                <a:spcPts val="1200"/>
              </a:spcBef>
              <a:spcAft>
                <a:spcPts val="0"/>
              </a:spcAft>
              <a:buNone/>
            </a:pPr>
            <a:endParaRPr sz="1600"/>
          </a:p>
          <a:p>
            <a:pPr marL="457200" lvl="0" indent="-330200" algn="l" rtl="0">
              <a:lnSpc>
                <a:spcPct val="105000"/>
              </a:lnSpc>
              <a:spcBef>
                <a:spcPts val="1200"/>
              </a:spcBef>
              <a:spcAft>
                <a:spcPts val="0"/>
              </a:spcAft>
              <a:buSzPts val="1600"/>
              <a:buChar char="❖"/>
            </a:pPr>
            <a:r>
              <a:rPr lang="en" sz="1600"/>
              <a:t>We learned a new concept of using opencv to develop real time computer vision applications. We learned how to use this library image processing and analysis for face detection.</a:t>
            </a:r>
            <a:endParaRPr sz="1600"/>
          </a:p>
          <a:p>
            <a:pPr marL="457200" lvl="0" indent="0" algn="l" rtl="0">
              <a:lnSpc>
                <a:spcPct val="105000"/>
              </a:lnSpc>
              <a:spcBef>
                <a:spcPts val="1200"/>
              </a:spcBef>
              <a:spcAft>
                <a:spcPts val="0"/>
              </a:spcAft>
              <a:buNone/>
            </a:pPr>
            <a:endParaRPr sz="1600"/>
          </a:p>
          <a:p>
            <a:pPr marL="457200" lvl="0" indent="-330200" algn="l" rtl="0">
              <a:lnSpc>
                <a:spcPct val="105000"/>
              </a:lnSpc>
              <a:spcBef>
                <a:spcPts val="1200"/>
              </a:spcBef>
              <a:spcAft>
                <a:spcPts val="0"/>
              </a:spcAft>
              <a:buSzPts val="1600"/>
              <a:buChar char="❖"/>
            </a:pPr>
            <a:r>
              <a:rPr lang="en" sz="1600"/>
              <a:t>We also learned how we resolve errors encountered during the run.</a:t>
            </a:r>
            <a:endParaRPr sz="1600"/>
          </a:p>
          <a:p>
            <a:pPr marL="457200" lvl="0" indent="0" algn="l" rtl="0">
              <a:lnSpc>
                <a:spcPct val="105000"/>
              </a:lnSpc>
              <a:spcBef>
                <a:spcPts val="1200"/>
              </a:spcBef>
              <a:spcAft>
                <a:spcPts val="0"/>
              </a:spcAft>
              <a:buNone/>
            </a:pPr>
            <a:endParaRPr sz="1600"/>
          </a:p>
          <a:p>
            <a:pPr marL="457200" lvl="0" indent="-330200" algn="l" rtl="0">
              <a:lnSpc>
                <a:spcPct val="105000"/>
              </a:lnSpc>
              <a:spcBef>
                <a:spcPts val="1200"/>
              </a:spcBef>
              <a:spcAft>
                <a:spcPts val="0"/>
              </a:spcAft>
              <a:buSzPts val="1600"/>
              <a:buChar char="❖"/>
            </a:pPr>
            <a:r>
              <a:rPr lang="en" sz="1600"/>
              <a:t>In order to increase the accuracy we searched and explored various methods which leads us to gain a lot of information.</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5"/>
          <p:cNvSpPr txBox="1">
            <a:spLocks noGrp="1"/>
          </p:cNvSpPr>
          <p:nvPr>
            <p:ph type="title"/>
          </p:nvPr>
        </p:nvSpPr>
        <p:spPr>
          <a:xfrm>
            <a:off x="1297500" y="393750"/>
            <a:ext cx="7038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860" b="1">
                <a:solidFill>
                  <a:srgbClr val="3C78D8"/>
                </a:solidFill>
              </a:rPr>
              <a:t>References</a:t>
            </a:r>
            <a:endParaRPr sz="2860" b="1">
              <a:solidFill>
                <a:srgbClr val="3C78D8"/>
              </a:solidFill>
            </a:endParaRPr>
          </a:p>
        </p:txBody>
      </p:sp>
      <p:sp>
        <p:nvSpPr>
          <p:cNvPr id="266" name="Google Shape;266;p25"/>
          <p:cNvSpPr txBox="1"/>
          <p:nvPr/>
        </p:nvSpPr>
        <p:spPr>
          <a:xfrm>
            <a:off x="1240650" y="988650"/>
            <a:ext cx="7650600" cy="3633300"/>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A brief introduction to OpenCV, Thomas Pantels,Lynda.comfromLinkedin,jan,(2016)</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OpenCV Tutorial, tutorialspoint, eBooks, (2021).</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Introduction to OpenCV and MATLAB, SlideShare, roboVITics club, aug, (2012)</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V. Bhat, A. Shambavi, Komal Mainalli, K M Manushree, Shraddha V Lakamapur, “Review on Literature Survey on Human Recognition with face Mask”, 2021.</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D. Dwivedi, “Data Science, Artificial Intelligence, Deep Learning, Computer Vision,</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Machine Learning, Data Visualization and Coffee”.</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 Sugantha lakshmi, A. Hafeeza, P. Abinaya, A. Ganga Devi, “Covid-19 Facemask Detection with Deep Learning and Computer Vision” in IJERT, 2021.</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 Sujatha, Jyotir Chatterjee and Aboul ella Hassanien, “A machine learning  methodology for forecasting of the COVID-19 cases in India,” Apr 18, 2020.    https://www.techrxiv.org/articles/preprint/A_machine_learning_methodology_for_forecasting_of_the_COVID-19_cases_in_India</a:t>
            </a:r>
            <a:r>
              <a:rPr lang="en" sz="1000" i="1">
                <a:solidFill>
                  <a:srgbClr val="FFFFFF"/>
                </a:solidFill>
              </a:rPr>
              <a:t>/</a:t>
            </a:r>
            <a:r>
              <a:rPr lang="en" sz="1100" i="1">
                <a:solidFill>
                  <a:srgbClr val="FFFFFF"/>
                </a:solidFill>
              </a:rPr>
              <a:t>12143685/1.</a:t>
            </a:r>
            <a:endParaRPr sz="1100" i="1">
              <a:solidFill>
                <a:srgbClr val="FFFFFF"/>
              </a:solidFill>
            </a:endParaRPr>
          </a:p>
          <a:p>
            <a:pPr marL="0" lvl="0" indent="0" algn="l" rtl="0">
              <a:spcBef>
                <a:spcPts val="0"/>
              </a:spcBef>
              <a:spcAft>
                <a:spcPts val="0"/>
              </a:spcAft>
              <a:buNone/>
            </a:pPr>
            <a:endParaRPr sz="900">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6"/>
          <p:cNvSpPr txBox="1">
            <a:spLocks noGrp="1"/>
          </p:cNvSpPr>
          <p:nvPr>
            <p:ph type="title"/>
          </p:nvPr>
        </p:nvSpPr>
        <p:spPr>
          <a:xfrm>
            <a:off x="1297500" y="393750"/>
            <a:ext cx="7038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860" b="1">
                <a:solidFill>
                  <a:srgbClr val="3C78D8"/>
                </a:solidFill>
              </a:rPr>
              <a:t>References</a:t>
            </a:r>
            <a:endParaRPr sz="2860" b="1">
              <a:solidFill>
                <a:srgbClr val="3C78D8"/>
              </a:solidFill>
            </a:endParaRPr>
          </a:p>
        </p:txBody>
      </p:sp>
      <p:sp>
        <p:nvSpPr>
          <p:cNvPr id="272" name="Google Shape;272;p26"/>
          <p:cNvSpPr txBox="1"/>
          <p:nvPr/>
        </p:nvSpPr>
        <p:spPr>
          <a:xfrm>
            <a:off x="1240650" y="988650"/>
            <a:ext cx="7650600" cy="3167100"/>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Adrian Rosebrock, “COVID-19: Face Mask Detector with OpenCV, Keras/TensorFlow, and Deep Learning,” May 4, 2020.</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SzPts val="1100"/>
              <a:buChar char="➢"/>
            </a:pPr>
            <a:r>
              <a:rPr lang="en" sz="1100" u="sng">
                <a:solidFill>
                  <a:schemeClr val="hlink"/>
                </a:solidFill>
                <a:hlinkClick r:id="rId3"/>
              </a:rPr>
              <a:t>https://www.pyimagesearch.com/2020/05/04/covid-19-facemask-detector-with-opencv-keras-tensorflow-and-deeplearning/</a:t>
            </a:r>
            <a:r>
              <a:rPr lang="en" sz="1100">
                <a:solidFill>
                  <a:srgbClr val="FFFFFF"/>
                </a:solidFill>
              </a:rPr>
              <a:t>.</a:t>
            </a:r>
            <a:endParaRPr sz="1100">
              <a:solidFill>
                <a:srgbClr val="FFFFFF"/>
              </a:solidFill>
            </a:endParaRPr>
          </a:p>
          <a:p>
            <a:pPr marL="457200" lvl="0" indent="0" algn="l" rtl="0">
              <a:lnSpc>
                <a:spcPct val="115000"/>
              </a:lnSpc>
              <a:spcBef>
                <a:spcPts val="0"/>
              </a:spcBef>
              <a:spcAft>
                <a:spcPts val="0"/>
              </a:spcAft>
              <a:buNone/>
            </a:pP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Youtube.com</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A. Islam Chowdhury, M. Munem Shahriar, A. Islam, E. Ahmed, A.  Karim, and M. Rezwanul Islam, “An Automated System in ATM  Booth Using Face Encoding and Emotion Recognition Process,”  2020 2nd International Conference on Image Processing and  Machine Vision, 2020.</a:t>
            </a:r>
            <a:endParaRPr sz="1100">
              <a:solidFill>
                <a:srgbClr val="FFFFFF"/>
              </a:solidFill>
            </a:endParaRPr>
          </a:p>
          <a:p>
            <a:pPr marL="0" lvl="0" indent="0" algn="l" rtl="0">
              <a:lnSpc>
                <a:spcPct val="115000"/>
              </a:lnSpc>
              <a:spcBef>
                <a:spcPts val="0"/>
              </a:spcBef>
              <a:spcAft>
                <a:spcPts val="0"/>
              </a:spcAft>
              <a:buNone/>
            </a:pPr>
            <a:endParaRPr sz="1100"/>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P. Viola and M. Jones, “Rapid object detection using a boosted cascade of simple features,” in Proceedings of the 2001 IEEE computer society conference on computer vision and pattern recognition. CVPR 2001, vol. 1. IEEE, 2001, pp. </a:t>
            </a:r>
            <a:endParaRPr sz="1100">
              <a:solidFill>
                <a:srgbClr val="FFFFFF"/>
              </a:solidFill>
            </a:endParaRPr>
          </a:p>
          <a:p>
            <a:pPr marL="0" lvl="0" indent="0" algn="l" rtl="0">
              <a:spcBef>
                <a:spcPts val="0"/>
              </a:spcBef>
              <a:spcAft>
                <a:spcPts val="0"/>
              </a:spcAft>
              <a:buNone/>
            </a:pPr>
            <a:endParaRPr sz="4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344055"/>
            </a:gs>
            <a:gs pos="100000">
              <a:srgbClr val="030304"/>
            </a:gs>
          </a:gsLst>
          <a:path path="circle">
            <a:fillToRect l="50000" t="50000" r="50000" b="50000"/>
          </a:path>
          <a:tileRect/>
        </a:gradFill>
        <a:effectLst/>
      </p:bgPr>
    </p:bg>
    <p:spTree>
      <p:nvGrpSpPr>
        <p:cNvPr id="1" name="Shape 276"/>
        <p:cNvGrpSpPr/>
        <p:nvPr/>
      </p:nvGrpSpPr>
      <p:grpSpPr>
        <a:xfrm>
          <a:off x="0" y="0"/>
          <a:ext cx="0" cy="0"/>
          <a:chOff x="0" y="0"/>
          <a:chExt cx="0" cy="0"/>
        </a:xfrm>
      </p:grpSpPr>
      <p:sp>
        <p:nvSpPr>
          <p:cNvPr id="277" name="Google Shape;277;p27"/>
          <p:cNvSpPr txBox="1"/>
          <p:nvPr/>
        </p:nvSpPr>
        <p:spPr>
          <a:xfrm>
            <a:off x="1838700" y="1893300"/>
            <a:ext cx="5466600" cy="1215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700" b="1">
                <a:solidFill>
                  <a:srgbClr val="D9D9D9"/>
                </a:solidFill>
                <a:latin typeface="Average"/>
                <a:ea typeface="Average"/>
                <a:cs typeface="Average"/>
                <a:sym typeface="Average"/>
              </a:rPr>
              <a:t>THANK YOU</a:t>
            </a:r>
            <a:endParaRPr sz="7200" b="1">
              <a:solidFill>
                <a:srgbClr val="D9D9D9"/>
              </a:solidFill>
              <a:latin typeface="Average"/>
              <a:ea typeface="Average"/>
              <a:cs typeface="Average"/>
              <a:sym typeface="Average"/>
            </a:endParaRPr>
          </a:p>
        </p:txBody>
      </p:sp>
      <p:pic>
        <p:nvPicPr>
          <p:cNvPr id="278" name="Google Shape;278;p27"/>
          <p:cNvPicPr preferRelativeResize="0"/>
          <p:nvPr/>
        </p:nvPicPr>
        <p:blipFill>
          <a:blip r:embed="rId3">
            <a:alphaModFix/>
          </a:blip>
          <a:stretch>
            <a:fillRect/>
          </a:stretch>
        </p:blipFill>
        <p:spPr>
          <a:xfrm>
            <a:off x="792125" y="711425"/>
            <a:ext cx="3672900" cy="3720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p:nvPr/>
        </p:nvSpPr>
        <p:spPr>
          <a:xfrm>
            <a:off x="0" y="0"/>
            <a:ext cx="91440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a:t>
            </a:r>
            <a:r>
              <a:rPr lang="en-US" sz="1800" dirty="0">
                <a:solidFill>
                  <a:srgbClr val="00B0F0"/>
                </a:solidFill>
                <a:latin typeface="Bookman Old Style" panose="02050604050505020204" pitchFamily="18" charset="0"/>
              </a:rPr>
              <a:t>B Tech CSE 5</a:t>
            </a:r>
            <a:r>
              <a:rPr lang="en-US" sz="1800" baseline="30000" dirty="0">
                <a:solidFill>
                  <a:srgbClr val="00B0F0"/>
                </a:solidFill>
                <a:latin typeface="Bookman Old Style" panose="02050604050505020204" pitchFamily="18" charset="0"/>
              </a:rPr>
              <a:t>th</a:t>
            </a:r>
            <a:r>
              <a:rPr lang="en-US" sz="1800" dirty="0">
                <a:solidFill>
                  <a:srgbClr val="00B0F0"/>
                </a:solidFill>
                <a:latin typeface="Bookman Old Style" panose="02050604050505020204" pitchFamily="18" charset="0"/>
              </a:rPr>
              <a:t> Sem</a:t>
            </a:r>
            <a:endParaRPr dirty="0">
              <a:solidFill>
                <a:srgbClr val="00B0F0"/>
              </a:solidFill>
            </a:endParaRPr>
          </a:p>
        </p:txBody>
      </p:sp>
      <p:sp>
        <p:nvSpPr>
          <p:cNvPr id="142" name="Google Shape;142;p14"/>
          <p:cNvSpPr txBox="1">
            <a:spLocks noGrp="1"/>
          </p:cNvSpPr>
          <p:nvPr>
            <p:ph type="title" idx="4294967295"/>
          </p:nvPr>
        </p:nvSpPr>
        <p:spPr>
          <a:xfrm>
            <a:off x="311700" y="220100"/>
            <a:ext cx="8520600" cy="578700"/>
          </a:xfrm>
          <a:prstGeom prst="rect">
            <a:avLst/>
          </a:prstGeom>
          <a:solidFill>
            <a:schemeClr val="accent2"/>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                              </a:t>
            </a:r>
            <a:r>
              <a:rPr lang="en" sz="3022" b="1">
                <a:solidFill>
                  <a:schemeClr val="dk1"/>
                </a:solidFill>
              </a:rPr>
              <a:t>Team Members</a:t>
            </a:r>
            <a:endParaRPr sz="3022" b="1">
              <a:solidFill>
                <a:schemeClr val="dk1"/>
              </a:solidFill>
            </a:endParaRPr>
          </a:p>
          <a:p>
            <a:pPr marL="0" lvl="0" indent="0" algn="ctr" rtl="0">
              <a:spcBef>
                <a:spcPts val="400"/>
              </a:spcBef>
              <a:spcAft>
                <a:spcPts val="400"/>
              </a:spcAft>
              <a:buNone/>
            </a:pPr>
            <a:endParaRPr sz="1600" i="1"/>
          </a:p>
        </p:txBody>
      </p:sp>
      <p:sp>
        <p:nvSpPr>
          <p:cNvPr id="143" name="Google Shape;143;p14"/>
          <p:cNvSpPr txBox="1">
            <a:spLocks noGrp="1"/>
          </p:cNvSpPr>
          <p:nvPr>
            <p:ph type="title" idx="4294967295"/>
          </p:nvPr>
        </p:nvSpPr>
        <p:spPr>
          <a:xfrm>
            <a:off x="231725" y="304779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solidFill>
                  <a:schemeClr val="dk1"/>
                </a:solidFill>
              </a:rPr>
              <a:t>Wendy Writer</a:t>
            </a:r>
            <a:endParaRPr sz="1800">
              <a:solidFill>
                <a:schemeClr val="dk1"/>
              </a:solidFill>
            </a:endParaRPr>
          </a:p>
        </p:txBody>
      </p:sp>
      <p:sp>
        <p:nvSpPr>
          <p:cNvPr id="144" name="Google Shape;144;p14"/>
          <p:cNvSpPr txBox="1">
            <a:spLocks noGrp="1"/>
          </p:cNvSpPr>
          <p:nvPr>
            <p:ph type="body" idx="4294967295"/>
          </p:nvPr>
        </p:nvSpPr>
        <p:spPr>
          <a:xfrm>
            <a:off x="627800" y="1584850"/>
            <a:ext cx="25854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dirty="0">
                <a:solidFill>
                  <a:srgbClr val="00FFFF"/>
                </a:solidFill>
              </a:rPr>
              <a:t>Vishal Thakur - 1954302008</a:t>
            </a:r>
            <a:endParaRPr sz="1200" dirty="0">
              <a:solidFill>
                <a:srgbClr val="00FFFF"/>
              </a:solidFill>
            </a:endParaRPr>
          </a:p>
          <a:p>
            <a:pPr marL="0" lvl="0" indent="0" algn="ctr" rtl="0">
              <a:spcBef>
                <a:spcPts val="1200"/>
              </a:spcBef>
              <a:spcAft>
                <a:spcPts val="1200"/>
              </a:spcAft>
              <a:buNone/>
            </a:pPr>
            <a:r>
              <a:rPr lang="en" sz="1200" dirty="0">
                <a:solidFill>
                  <a:srgbClr val="00FFFF"/>
                </a:solidFill>
              </a:rPr>
              <a:t>Mail- vt8001369@gmail.com</a:t>
            </a:r>
            <a:endParaRPr sz="1200" dirty="0">
              <a:solidFill>
                <a:srgbClr val="00FFFF"/>
              </a:solidFill>
            </a:endParaRPr>
          </a:p>
        </p:txBody>
      </p:sp>
      <p:sp>
        <p:nvSpPr>
          <p:cNvPr id="145" name="Google Shape;145;p14"/>
          <p:cNvSpPr txBox="1">
            <a:spLocks noGrp="1"/>
          </p:cNvSpPr>
          <p:nvPr>
            <p:ph type="title" idx="4294967295"/>
          </p:nvPr>
        </p:nvSpPr>
        <p:spPr>
          <a:xfrm>
            <a:off x="2449668" y="304779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solidFill>
                  <a:schemeClr val="dk1"/>
                </a:solidFill>
              </a:rPr>
              <a:t>Ronny gr</a:t>
            </a:r>
            <a:endParaRPr sz="1800">
              <a:solidFill>
                <a:schemeClr val="dk1"/>
              </a:solidFill>
            </a:endParaRPr>
          </a:p>
        </p:txBody>
      </p:sp>
      <p:sp>
        <p:nvSpPr>
          <p:cNvPr id="146" name="Google Shape;146;p14"/>
          <p:cNvSpPr txBox="1">
            <a:spLocks noGrp="1"/>
          </p:cNvSpPr>
          <p:nvPr>
            <p:ph type="title" idx="4294967295"/>
          </p:nvPr>
        </p:nvSpPr>
        <p:spPr>
          <a:xfrm>
            <a:off x="4667629" y="304779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solidFill>
                  <a:schemeClr val="dk1"/>
                </a:solidFill>
              </a:rPr>
              <a:t>Abby Author</a:t>
            </a:r>
            <a:endParaRPr sz="1800">
              <a:solidFill>
                <a:schemeClr val="dk1"/>
              </a:solidFill>
            </a:endParaRPr>
          </a:p>
        </p:txBody>
      </p:sp>
      <p:sp>
        <p:nvSpPr>
          <p:cNvPr id="147" name="Google Shape;147;p14"/>
          <p:cNvSpPr txBox="1">
            <a:spLocks noGrp="1"/>
          </p:cNvSpPr>
          <p:nvPr>
            <p:ph type="body" idx="4294967295"/>
          </p:nvPr>
        </p:nvSpPr>
        <p:spPr>
          <a:xfrm>
            <a:off x="5264527" y="1632100"/>
            <a:ext cx="27156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dirty="0">
                <a:solidFill>
                  <a:srgbClr val="00FFFF"/>
                </a:solidFill>
              </a:rPr>
              <a:t>Abhishek Thakur -1954302046</a:t>
            </a:r>
            <a:endParaRPr sz="1200" dirty="0">
              <a:solidFill>
                <a:srgbClr val="00FFFF"/>
              </a:solidFill>
            </a:endParaRPr>
          </a:p>
          <a:p>
            <a:pPr marL="0" lvl="0" indent="0" algn="ctr" rtl="0">
              <a:spcBef>
                <a:spcPts val="1200"/>
              </a:spcBef>
              <a:spcAft>
                <a:spcPts val="1200"/>
              </a:spcAft>
              <a:buNone/>
            </a:pPr>
            <a:r>
              <a:rPr lang="en" sz="1200" dirty="0">
                <a:solidFill>
                  <a:srgbClr val="00FFFF"/>
                </a:solidFill>
              </a:rPr>
              <a:t>Mail- tabhi2604@gmail.com</a:t>
            </a:r>
            <a:endParaRPr sz="1200" dirty="0">
              <a:solidFill>
                <a:srgbClr val="00FFFF"/>
              </a:solidFill>
            </a:endParaRPr>
          </a:p>
        </p:txBody>
      </p:sp>
      <p:sp>
        <p:nvSpPr>
          <p:cNvPr id="148" name="Google Shape;148;p14"/>
          <p:cNvSpPr txBox="1">
            <a:spLocks noGrp="1"/>
          </p:cNvSpPr>
          <p:nvPr>
            <p:ph type="body" idx="4294967295"/>
          </p:nvPr>
        </p:nvSpPr>
        <p:spPr>
          <a:xfrm>
            <a:off x="114174" y="3168500"/>
            <a:ext cx="23355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dirty="0">
                <a:solidFill>
                  <a:srgbClr val="00FFFF"/>
                </a:solidFill>
              </a:rPr>
              <a:t>Suniti Hetta - GF/2020/7286</a:t>
            </a:r>
            <a:endParaRPr sz="1200" dirty="0">
              <a:solidFill>
                <a:srgbClr val="00FFFF"/>
              </a:solidFill>
            </a:endParaRPr>
          </a:p>
          <a:p>
            <a:pPr marL="0" lvl="0" indent="0" algn="ctr" rtl="0">
              <a:spcBef>
                <a:spcPts val="1200"/>
              </a:spcBef>
              <a:spcAft>
                <a:spcPts val="1200"/>
              </a:spcAft>
              <a:buNone/>
            </a:pPr>
            <a:r>
              <a:rPr lang="en" sz="1200" dirty="0">
                <a:solidFill>
                  <a:srgbClr val="00FFFF"/>
                </a:solidFill>
              </a:rPr>
              <a:t>Mail- sunitihetta@gmail.com</a:t>
            </a:r>
            <a:endParaRPr sz="1200" dirty="0">
              <a:solidFill>
                <a:srgbClr val="00FFFF"/>
              </a:solidFill>
            </a:endParaRPr>
          </a:p>
        </p:txBody>
      </p:sp>
      <p:sp>
        <p:nvSpPr>
          <p:cNvPr id="149" name="Google Shape;149;p14"/>
          <p:cNvSpPr txBox="1">
            <a:spLocks noGrp="1"/>
          </p:cNvSpPr>
          <p:nvPr>
            <p:ph type="title" idx="4294967295"/>
          </p:nvPr>
        </p:nvSpPr>
        <p:spPr>
          <a:xfrm>
            <a:off x="6885590" y="304779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solidFill>
                  <a:schemeClr val="dk1"/>
                </a:solidFill>
              </a:rPr>
              <a:t>Berry Books</a:t>
            </a:r>
            <a:endParaRPr sz="1800">
              <a:solidFill>
                <a:schemeClr val="dk1"/>
              </a:solidFill>
            </a:endParaRPr>
          </a:p>
        </p:txBody>
      </p:sp>
      <p:sp>
        <p:nvSpPr>
          <p:cNvPr id="150" name="Google Shape;150;p14"/>
          <p:cNvSpPr txBox="1">
            <a:spLocks noGrp="1"/>
          </p:cNvSpPr>
          <p:nvPr>
            <p:ph type="body" idx="4294967295"/>
          </p:nvPr>
        </p:nvSpPr>
        <p:spPr>
          <a:xfrm>
            <a:off x="2965678" y="3168500"/>
            <a:ext cx="27156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dirty="0">
                <a:solidFill>
                  <a:srgbClr val="00FFFF"/>
                </a:solidFill>
              </a:rPr>
              <a:t>Shivam Mandyal - 1954302018</a:t>
            </a:r>
            <a:endParaRPr sz="1200" dirty="0">
              <a:solidFill>
                <a:srgbClr val="00FFFF"/>
              </a:solidFill>
            </a:endParaRPr>
          </a:p>
          <a:p>
            <a:pPr marL="0" lvl="0" indent="0" algn="ctr" rtl="0">
              <a:spcBef>
                <a:spcPts val="1200"/>
              </a:spcBef>
              <a:spcAft>
                <a:spcPts val="1200"/>
              </a:spcAft>
              <a:buNone/>
            </a:pPr>
            <a:r>
              <a:rPr lang="en" sz="1200" dirty="0">
                <a:solidFill>
                  <a:srgbClr val="00FFFF"/>
                </a:solidFill>
              </a:rPr>
              <a:t>Mail- shivamsundernagar@gmail.com</a:t>
            </a:r>
            <a:endParaRPr sz="1200" dirty="0">
              <a:solidFill>
                <a:srgbClr val="00FFFF"/>
              </a:solidFill>
            </a:endParaRPr>
          </a:p>
        </p:txBody>
      </p:sp>
      <p:sp>
        <p:nvSpPr>
          <p:cNvPr id="151" name="Google Shape;151;p14"/>
          <p:cNvSpPr txBox="1">
            <a:spLocks noGrp="1"/>
          </p:cNvSpPr>
          <p:nvPr>
            <p:ph type="body" idx="4294967295"/>
          </p:nvPr>
        </p:nvSpPr>
        <p:spPr>
          <a:xfrm>
            <a:off x="6291253" y="3168500"/>
            <a:ext cx="26721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dirty="0">
                <a:solidFill>
                  <a:srgbClr val="00FFFF"/>
                </a:solidFill>
              </a:rPr>
              <a:t>Avantika Thakur - GF/2020/7230</a:t>
            </a:r>
            <a:endParaRPr sz="1200" dirty="0">
              <a:solidFill>
                <a:srgbClr val="00FFFF"/>
              </a:solidFill>
            </a:endParaRPr>
          </a:p>
          <a:p>
            <a:pPr marL="0" lvl="0" indent="0" algn="ctr" rtl="0">
              <a:spcBef>
                <a:spcPts val="1200"/>
              </a:spcBef>
              <a:spcAft>
                <a:spcPts val="1200"/>
              </a:spcAft>
              <a:buNone/>
            </a:pPr>
            <a:r>
              <a:rPr lang="en" sz="1200" dirty="0">
                <a:solidFill>
                  <a:srgbClr val="00FFFF"/>
                </a:solidFill>
              </a:rPr>
              <a:t>Mail- thakuravantika001@gmail.com</a:t>
            </a:r>
            <a:endParaRPr sz="1200" dirty="0">
              <a:solidFill>
                <a:srgbClr val="00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400"/>
              </a:spcAft>
              <a:buNone/>
            </a:pPr>
            <a:r>
              <a:rPr lang="en" b="1">
                <a:latin typeface="Arial"/>
                <a:ea typeface="Arial"/>
                <a:cs typeface="Arial"/>
                <a:sym typeface="Arial"/>
              </a:rPr>
              <a:t>Table of Content</a:t>
            </a:r>
            <a:endParaRPr sz="1600" b="1" i="1">
              <a:latin typeface="Arial"/>
              <a:ea typeface="Arial"/>
              <a:cs typeface="Arial"/>
              <a:sym typeface="Arial"/>
            </a:endParaRPr>
          </a:p>
        </p:txBody>
      </p:sp>
      <p:cxnSp>
        <p:nvCxnSpPr>
          <p:cNvPr id="157" name="Google Shape;157;p15"/>
          <p:cNvCxnSpPr/>
          <p:nvPr/>
        </p:nvCxnSpPr>
        <p:spPr>
          <a:xfrm rot="10800000">
            <a:off x="680050" y="2152465"/>
            <a:ext cx="0" cy="837900"/>
          </a:xfrm>
          <a:prstGeom prst="straightConnector1">
            <a:avLst/>
          </a:prstGeom>
          <a:noFill/>
          <a:ln w="9525" cap="flat" cmpd="sng">
            <a:solidFill>
              <a:schemeClr val="dk2"/>
            </a:solidFill>
            <a:prstDash val="solid"/>
            <a:round/>
            <a:headEnd type="none" w="med" len="med"/>
            <a:tailEnd type="oval" w="med" len="med"/>
          </a:ln>
        </p:spPr>
      </p:cxnSp>
      <p:sp>
        <p:nvSpPr>
          <p:cNvPr id="158" name="Google Shape;158;p15"/>
          <p:cNvSpPr txBox="1">
            <a:spLocks noGrp="1"/>
          </p:cNvSpPr>
          <p:nvPr>
            <p:ph type="body" idx="1"/>
          </p:nvPr>
        </p:nvSpPr>
        <p:spPr>
          <a:xfrm>
            <a:off x="727112" y="2285925"/>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chemeClr val="dk2"/>
                </a:solidFill>
              </a:rPr>
              <a:t>About Dataset</a:t>
            </a:r>
            <a:endParaRPr sz="1200">
              <a:solidFill>
                <a:schemeClr val="dk2"/>
              </a:solidFill>
            </a:endParaRPr>
          </a:p>
        </p:txBody>
      </p:sp>
      <p:cxnSp>
        <p:nvCxnSpPr>
          <p:cNvPr id="159" name="Google Shape;159;p15"/>
          <p:cNvCxnSpPr/>
          <p:nvPr/>
        </p:nvCxnSpPr>
        <p:spPr>
          <a:xfrm>
            <a:off x="2114150" y="3375004"/>
            <a:ext cx="0" cy="837900"/>
          </a:xfrm>
          <a:prstGeom prst="straightConnector1">
            <a:avLst/>
          </a:prstGeom>
          <a:noFill/>
          <a:ln w="9525" cap="flat" cmpd="sng">
            <a:solidFill>
              <a:schemeClr val="dk2"/>
            </a:solidFill>
            <a:prstDash val="solid"/>
            <a:round/>
            <a:headEnd type="none" w="med" len="med"/>
            <a:tailEnd type="oval" w="med" len="med"/>
          </a:ln>
        </p:spPr>
      </p:cxnSp>
      <p:sp>
        <p:nvSpPr>
          <p:cNvPr id="160" name="Google Shape;160;p15"/>
          <p:cNvSpPr txBox="1">
            <a:spLocks noGrp="1"/>
          </p:cNvSpPr>
          <p:nvPr>
            <p:ph type="title"/>
          </p:nvPr>
        </p:nvSpPr>
        <p:spPr>
          <a:xfrm>
            <a:off x="2161212" y="397419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March 20XX</a:t>
            </a:r>
            <a:endParaRPr sz="1800">
              <a:solidFill>
                <a:schemeClr val="dk1"/>
              </a:solidFill>
            </a:endParaRPr>
          </a:p>
        </p:txBody>
      </p:sp>
      <p:sp>
        <p:nvSpPr>
          <p:cNvPr id="161" name="Google Shape;161;p15"/>
          <p:cNvSpPr txBox="1">
            <a:spLocks noGrp="1"/>
          </p:cNvSpPr>
          <p:nvPr>
            <p:ph type="body" idx="1"/>
          </p:nvPr>
        </p:nvSpPr>
        <p:spPr>
          <a:xfrm>
            <a:off x="2161212" y="4264217"/>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chemeClr val="dk2"/>
                </a:solidFill>
              </a:rPr>
              <a:t>OpenCV</a:t>
            </a:r>
            <a:endParaRPr sz="1200">
              <a:solidFill>
                <a:schemeClr val="dk2"/>
              </a:solidFill>
            </a:endParaRPr>
          </a:p>
        </p:txBody>
      </p:sp>
      <p:cxnSp>
        <p:nvCxnSpPr>
          <p:cNvPr id="162" name="Google Shape;162;p15"/>
          <p:cNvCxnSpPr/>
          <p:nvPr/>
        </p:nvCxnSpPr>
        <p:spPr>
          <a:xfrm rot="10800000">
            <a:off x="4232825"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63" name="Google Shape;163;p15"/>
          <p:cNvSpPr txBox="1">
            <a:spLocks noGrp="1"/>
          </p:cNvSpPr>
          <p:nvPr>
            <p:ph type="title"/>
          </p:nvPr>
        </p:nvSpPr>
        <p:spPr>
          <a:xfrm>
            <a:off x="4279887" y="199591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June 20XX</a:t>
            </a:r>
            <a:endParaRPr sz="1800">
              <a:solidFill>
                <a:schemeClr val="dk1"/>
              </a:solidFill>
            </a:endParaRPr>
          </a:p>
        </p:txBody>
      </p:sp>
      <p:sp>
        <p:nvSpPr>
          <p:cNvPr id="164" name="Google Shape;164;p15"/>
          <p:cNvSpPr txBox="1">
            <a:spLocks noGrp="1"/>
          </p:cNvSpPr>
          <p:nvPr>
            <p:ph type="body" idx="1"/>
          </p:nvPr>
        </p:nvSpPr>
        <p:spPr>
          <a:xfrm>
            <a:off x="4279887" y="2285937"/>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chemeClr val="dk2"/>
                </a:solidFill>
              </a:rPr>
              <a:t>Preprocessing</a:t>
            </a:r>
            <a:endParaRPr sz="1200">
              <a:solidFill>
                <a:schemeClr val="dk2"/>
              </a:solidFill>
            </a:endParaRPr>
          </a:p>
        </p:txBody>
      </p:sp>
      <p:cxnSp>
        <p:nvCxnSpPr>
          <p:cNvPr id="165" name="Google Shape;165;p15"/>
          <p:cNvCxnSpPr/>
          <p:nvPr/>
        </p:nvCxnSpPr>
        <p:spPr>
          <a:xfrm>
            <a:off x="4957475" y="3375021"/>
            <a:ext cx="0" cy="837900"/>
          </a:xfrm>
          <a:prstGeom prst="straightConnector1">
            <a:avLst/>
          </a:prstGeom>
          <a:noFill/>
          <a:ln w="9525" cap="flat" cmpd="sng">
            <a:solidFill>
              <a:schemeClr val="dk2"/>
            </a:solidFill>
            <a:prstDash val="solid"/>
            <a:round/>
            <a:headEnd type="none" w="med" len="med"/>
            <a:tailEnd type="oval" w="med" len="med"/>
          </a:ln>
        </p:spPr>
      </p:cxnSp>
      <p:sp>
        <p:nvSpPr>
          <p:cNvPr id="166" name="Google Shape;166;p15"/>
          <p:cNvSpPr txBox="1">
            <a:spLocks noGrp="1"/>
          </p:cNvSpPr>
          <p:nvPr>
            <p:ph type="title"/>
          </p:nvPr>
        </p:nvSpPr>
        <p:spPr>
          <a:xfrm>
            <a:off x="5004537" y="3970916"/>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July 20XX</a:t>
            </a:r>
            <a:endParaRPr sz="1800">
              <a:solidFill>
                <a:schemeClr val="dk1"/>
              </a:solidFill>
            </a:endParaRPr>
          </a:p>
        </p:txBody>
      </p:sp>
      <p:sp>
        <p:nvSpPr>
          <p:cNvPr id="167" name="Google Shape;167;p15"/>
          <p:cNvSpPr txBox="1">
            <a:spLocks noGrp="1"/>
          </p:cNvSpPr>
          <p:nvPr>
            <p:ph type="body" idx="1"/>
          </p:nvPr>
        </p:nvSpPr>
        <p:spPr>
          <a:xfrm>
            <a:off x="5004537" y="4260942"/>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68" name="Google Shape;168;p15"/>
          <p:cNvCxnSpPr/>
          <p:nvPr/>
        </p:nvCxnSpPr>
        <p:spPr>
          <a:xfrm rot="10800000">
            <a:off x="7080781"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69" name="Google Shape;169;p15"/>
          <p:cNvSpPr txBox="1">
            <a:spLocks noGrp="1"/>
          </p:cNvSpPr>
          <p:nvPr>
            <p:ph type="title"/>
          </p:nvPr>
        </p:nvSpPr>
        <p:spPr>
          <a:xfrm>
            <a:off x="7127837" y="199591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October 20XX</a:t>
            </a:r>
            <a:endParaRPr sz="1800">
              <a:solidFill>
                <a:schemeClr val="dk1"/>
              </a:solidFill>
            </a:endParaRPr>
          </a:p>
        </p:txBody>
      </p:sp>
      <p:sp>
        <p:nvSpPr>
          <p:cNvPr id="170" name="Google Shape;170;p15"/>
          <p:cNvSpPr txBox="1">
            <a:spLocks noGrp="1"/>
          </p:cNvSpPr>
          <p:nvPr>
            <p:ph type="body" idx="1"/>
          </p:nvPr>
        </p:nvSpPr>
        <p:spPr>
          <a:xfrm>
            <a:off x="7127837" y="2285937"/>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graphicFrame>
        <p:nvGraphicFramePr>
          <p:cNvPr id="171" name="Google Shape;171;p15"/>
          <p:cNvGraphicFramePr/>
          <p:nvPr/>
        </p:nvGraphicFramePr>
        <p:xfrm>
          <a:off x="323100" y="2983265"/>
          <a:ext cx="8522700" cy="396210"/>
        </p:xfrm>
        <a:graphic>
          <a:graphicData uri="http://schemas.openxmlformats.org/drawingml/2006/table">
            <a:tbl>
              <a:tblPr>
                <a:noFill/>
                <a:tableStyleId>{A1BF8235-CED8-4C3F-8C3C-2A3F8F86A15F}</a:tableStyleId>
              </a:tblPr>
              <a:tblGrid>
                <a:gridCol w="710225">
                  <a:extLst>
                    <a:ext uri="{9D8B030D-6E8A-4147-A177-3AD203B41FA5}">
                      <a16:colId xmlns:a16="http://schemas.microsoft.com/office/drawing/2014/main" val="20000"/>
                    </a:ext>
                  </a:extLst>
                </a:gridCol>
                <a:gridCol w="710225">
                  <a:extLst>
                    <a:ext uri="{9D8B030D-6E8A-4147-A177-3AD203B41FA5}">
                      <a16:colId xmlns:a16="http://schemas.microsoft.com/office/drawing/2014/main" val="20001"/>
                    </a:ext>
                  </a:extLst>
                </a:gridCol>
                <a:gridCol w="710225">
                  <a:extLst>
                    <a:ext uri="{9D8B030D-6E8A-4147-A177-3AD203B41FA5}">
                      <a16:colId xmlns:a16="http://schemas.microsoft.com/office/drawing/2014/main" val="20002"/>
                    </a:ext>
                  </a:extLst>
                </a:gridCol>
                <a:gridCol w="710225">
                  <a:extLst>
                    <a:ext uri="{9D8B030D-6E8A-4147-A177-3AD203B41FA5}">
                      <a16:colId xmlns:a16="http://schemas.microsoft.com/office/drawing/2014/main" val="20003"/>
                    </a:ext>
                  </a:extLst>
                </a:gridCol>
                <a:gridCol w="710225">
                  <a:extLst>
                    <a:ext uri="{9D8B030D-6E8A-4147-A177-3AD203B41FA5}">
                      <a16:colId xmlns:a16="http://schemas.microsoft.com/office/drawing/2014/main" val="20004"/>
                    </a:ext>
                  </a:extLst>
                </a:gridCol>
                <a:gridCol w="710225">
                  <a:extLst>
                    <a:ext uri="{9D8B030D-6E8A-4147-A177-3AD203B41FA5}">
                      <a16:colId xmlns:a16="http://schemas.microsoft.com/office/drawing/2014/main" val="20005"/>
                    </a:ext>
                  </a:extLst>
                </a:gridCol>
                <a:gridCol w="710225">
                  <a:extLst>
                    <a:ext uri="{9D8B030D-6E8A-4147-A177-3AD203B41FA5}">
                      <a16:colId xmlns:a16="http://schemas.microsoft.com/office/drawing/2014/main" val="20006"/>
                    </a:ext>
                  </a:extLst>
                </a:gridCol>
                <a:gridCol w="710225">
                  <a:extLst>
                    <a:ext uri="{9D8B030D-6E8A-4147-A177-3AD203B41FA5}">
                      <a16:colId xmlns:a16="http://schemas.microsoft.com/office/drawing/2014/main" val="20007"/>
                    </a:ext>
                  </a:extLst>
                </a:gridCol>
                <a:gridCol w="710225">
                  <a:extLst>
                    <a:ext uri="{9D8B030D-6E8A-4147-A177-3AD203B41FA5}">
                      <a16:colId xmlns:a16="http://schemas.microsoft.com/office/drawing/2014/main" val="20008"/>
                    </a:ext>
                  </a:extLst>
                </a:gridCol>
                <a:gridCol w="710225">
                  <a:extLst>
                    <a:ext uri="{9D8B030D-6E8A-4147-A177-3AD203B41FA5}">
                      <a16:colId xmlns:a16="http://schemas.microsoft.com/office/drawing/2014/main" val="20009"/>
                    </a:ext>
                  </a:extLst>
                </a:gridCol>
                <a:gridCol w="710225">
                  <a:extLst>
                    <a:ext uri="{9D8B030D-6E8A-4147-A177-3AD203B41FA5}">
                      <a16:colId xmlns:a16="http://schemas.microsoft.com/office/drawing/2014/main" val="20010"/>
                    </a:ext>
                  </a:extLst>
                </a:gridCol>
                <a:gridCol w="710225">
                  <a:extLst>
                    <a:ext uri="{9D8B030D-6E8A-4147-A177-3AD203B41FA5}">
                      <a16:colId xmlns:a16="http://schemas.microsoft.com/office/drawing/2014/main" val="20011"/>
                    </a:ext>
                  </a:extLst>
                </a:gridCol>
              </a:tblGrid>
              <a:tr h="381000">
                <a:tc>
                  <a:txBody>
                    <a:bodyPr/>
                    <a:lstStyle/>
                    <a:p>
                      <a:pPr marL="0" lvl="0" indent="0" algn="ctr" rtl="0">
                        <a:spcBef>
                          <a:spcPts val="0"/>
                        </a:spcBef>
                        <a:spcAft>
                          <a:spcPts val="0"/>
                        </a:spcAft>
                        <a:buNone/>
                      </a:pPr>
                      <a:r>
                        <a:rPr lang="en">
                          <a:solidFill>
                            <a:srgbClr val="FFFFFF"/>
                          </a:solidFill>
                        </a:rPr>
                        <a:t>Jan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Feb</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Apr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May</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Jul</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Aug</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Sept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Oct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Nov</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Dec</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bl>
          </a:graphicData>
        </a:graphic>
      </p:graphicFrame>
      <p:pic>
        <p:nvPicPr>
          <p:cNvPr id="172" name="Google Shape;172;p15"/>
          <p:cNvPicPr preferRelativeResize="0"/>
          <p:nvPr/>
        </p:nvPicPr>
        <p:blipFill>
          <a:blip r:embed="rId3">
            <a:alphaModFix/>
          </a:blip>
          <a:stretch>
            <a:fillRect/>
          </a:stretch>
        </p:blipFill>
        <p:spPr>
          <a:xfrm>
            <a:off x="-298200" y="-7425"/>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Milestones</a:t>
            </a:r>
            <a:r>
              <a:rPr lang="en" sz="1400"/>
              <a:t> </a:t>
            </a:r>
            <a:r>
              <a:rPr lang="en" sz="1400" i="1"/>
              <a:t> </a:t>
            </a:r>
            <a:endParaRPr sz="1400" i="1"/>
          </a:p>
          <a:p>
            <a:pPr marL="0" lvl="0" indent="0" algn="l" rtl="0">
              <a:spcBef>
                <a:spcPts val="400"/>
              </a:spcBef>
              <a:spcAft>
                <a:spcPts val="400"/>
              </a:spcAft>
              <a:buNone/>
            </a:pPr>
            <a:r>
              <a:rPr lang="en" sz="1600" i="1"/>
              <a:t>Show where you are in the process and what’s left to tackle</a:t>
            </a:r>
            <a:endParaRPr sz="1600" i="1"/>
          </a:p>
        </p:txBody>
      </p:sp>
      <p:cxnSp>
        <p:nvCxnSpPr>
          <p:cNvPr id="178" name="Google Shape;178;p16"/>
          <p:cNvCxnSpPr/>
          <p:nvPr/>
        </p:nvCxnSpPr>
        <p:spPr>
          <a:xfrm rot="10800000">
            <a:off x="680050" y="2152465"/>
            <a:ext cx="0" cy="837900"/>
          </a:xfrm>
          <a:prstGeom prst="straightConnector1">
            <a:avLst/>
          </a:prstGeom>
          <a:noFill/>
          <a:ln w="9525" cap="flat" cmpd="sng">
            <a:solidFill>
              <a:schemeClr val="dk2"/>
            </a:solidFill>
            <a:prstDash val="solid"/>
            <a:round/>
            <a:headEnd type="none" w="med" len="med"/>
            <a:tailEnd type="oval" w="med" len="med"/>
          </a:ln>
        </p:spPr>
      </p:cxnSp>
      <p:sp>
        <p:nvSpPr>
          <p:cNvPr id="179" name="Google Shape;179;p16"/>
          <p:cNvSpPr txBox="1">
            <a:spLocks noGrp="1"/>
          </p:cNvSpPr>
          <p:nvPr>
            <p:ph type="title"/>
          </p:nvPr>
        </p:nvSpPr>
        <p:spPr>
          <a:xfrm>
            <a:off x="727112" y="1995899"/>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January 20XX</a:t>
            </a:r>
            <a:endParaRPr sz="1800">
              <a:solidFill>
                <a:schemeClr val="dk1"/>
              </a:solidFill>
            </a:endParaRPr>
          </a:p>
        </p:txBody>
      </p:sp>
      <p:sp>
        <p:nvSpPr>
          <p:cNvPr id="180" name="Google Shape;180;p16"/>
          <p:cNvSpPr txBox="1">
            <a:spLocks noGrp="1"/>
          </p:cNvSpPr>
          <p:nvPr>
            <p:ph type="body" idx="1"/>
          </p:nvPr>
        </p:nvSpPr>
        <p:spPr>
          <a:xfrm>
            <a:off x="727112" y="2285925"/>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81" name="Google Shape;181;p16"/>
          <p:cNvCxnSpPr/>
          <p:nvPr/>
        </p:nvCxnSpPr>
        <p:spPr>
          <a:xfrm>
            <a:off x="2114150" y="3375004"/>
            <a:ext cx="0" cy="837900"/>
          </a:xfrm>
          <a:prstGeom prst="straightConnector1">
            <a:avLst/>
          </a:prstGeom>
          <a:noFill/>
          <a:ln w="9525" cap="flat" cmpd="sng">
            <a:solidFill>
              <a:schemeClr val="dk2"/>
            </a:solidFill>
            <a:prstDash val="solid"/>
            <a:round/>
            <a:headEnd type="none" w="med" len="med"/>
            <a:tailEnd type="oval" w="med" len="med"/>
          </a:ln>
        </p:spPr>
      </p:cxnSp>
      <p:sp>
        <p:nvSpPr>
          <p:cNvPr id="182" name="Google Shape;182;p16"/>
          <p:cNvSpPr txBox="1">
            <a:spLocks noGrp="1"/>
          </p:cNvSpPr>
          <p:nvPr>
            <p:ph type="title"/>
          </p:nvPr>
        </p:nvSpPr>
        <p:spPr>
          <a:xfrm>
            <a:off x="2161212" y="397419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March 20XX</a:t>
            </a:r>
            <a:endParaRPr sz="1800">
              <a:solidFill>
                <a:schemeClr val="dk1"/>
              </a:solidFill>
            </a:endParaRPr>
          </a:p>
        </p:txBody>
      </p:sp>
      <p:sp>
        <p:nvSpPr>
          <p:cNvPr id="183" name="Google Shape;183;p16"/>
          <p:cNvSpPr txBox="1">
            <a:spLocks noGrp="1"/>
          </p:cNvSpPr>
          <p:nvPr>
            <p:ph type="body" idx="1"/>
          </p:nvPr>
        </p:nvSpPr>
        <p:spPr>
          <a:xfrm>
            <a:off x="2161212" y="4264217"/>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84" name="Google Shape;184;p16"/>
          <p:cNvCxnSpPr/>
          <p:nvPr/>
        </p:nvCxnSpPr>
        <p:spPr>
          <a:xfrm rot="10800000">
            <a:off x="4232825"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85" name="Google Shape;185;p16"/>
          <p:cNvSpPr txBox="1">
            <a:spLocks noGrp="1"/>
          </p:cNvSpPr>
          <p:nvPr>
            <p:ph type="title"/>
          </p:nvPr>
        </p:nvSpPr>
        <p:spPr>
          <a:xfrm>
            <a:off x="4279887" y="199591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June 20XX</a:t>
            </a:r>
            <a:endParaRPr sz="1800">
              <a:solidFill>
                <a:schemeClr val="dk1"/>
              </a:solidFill>
            </a:endParaRPr>
          </a:p>
        </p:txBody>
      </p:sp>
      <p:sp>
        <p:nvSpPr>
          <p:cNvPr id="186" name="Google Shape;186;p16"/>
          <p:cNvSpPr txBox="1">
            <a:spLocks noGrp="1"/>
          </p:cNvSpPr>
          <p:nvPr>
            <p:ph type="body" idx="1"/>
          </p:nvPr>
        </p:nvSpPr>
        <p:spPr>
          <a:xfrm>
            <a:off x="4279887" y="2285937"/>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87" name="Google Shape;187;p16"/>
          <p:cNvCxnSpPr/>
          <p:nvPr/>
        </p:nvCxnSpPr>
        <p:spPr>
          <a:xfrm>
            <a:off x="4957475" y="3375021"/>
            <a:ext cx="0" cy="837900"/>
          </a:xfrm>
          <a:prstGeom prst="straightConnector1">
            <a:avLst/>
          </a:prstGeom>
          <a:noFill/>
          <a:ln w="9525" cap="flat" cmpd="sng">
            <a:solidFill>
              <a:schemeClr val="dk2"/>
            </a:solidFill>
            <a:prstDash val="solid"/>
            <a:round/>
            <a:headEnd type="none" w="med" len="med"/>
            <a:tailEnd type="oval" w="med" len="med"/>
          </a:ln>
        </p:spPr>
      </p:cxnSp>
      <p:sp>
        <p:nvSpPr>
          <p:cNvPr id="188" name="Google Shape;188;p16"/>
          <p:cNvSpPr txBox="1">
            <a:spLocks noGrp="1"/>
          </p:cNvSpPr>
          <p:nvPr>
            <p:ph type="title"/>
          </p:nvPr>
        </p:nvSpPr>
        <p:spPr>
          <a:xfrm>
            <a:off x="5004537" y="3970916"/>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July 20XX</a:t>
            </a:r>
            <a:endParaRPr sz="1800">
              <a:solidFill>
                <a:schemeClr val="dk1"/>
              </a:solidFill>
            </a:endParaRPr>
          </a:p>
        </p:txBody>
      </p:sp>
      <p:sp>
        <p:nvSpPr>
          <p:cNvPr id="189" name="Google Shape;189;p16"/>
          <p:cNvSpPr txBox="1">
            <a:spLocks noGrp="1"/>
          </p:cNvSpPr>
          <p:nvPr>
            <p:ph type="body" idx="1"/>
          </p:nvPr>
        </p:nvSpPr>
        <p:spPr>
          <a:xfrm>
            <a:off x="5004537" y="4260942"/>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90" name="Google Shape;190;p16"/>
          <p:cNvCxnSpPr/>
          <p:nvPr/>
        </p:nvCxnSpPr>
        <p:spPr>
          <a:xfrm rot="10800000">
            <a:off x="7080781"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91" name="Google Shape;191;p16"/>
          <p:cNvSpPr txBox="1">
            <a:spLocks noGrp="1"/>
          </p:cNvSpPr>
          <p:nvPr>
            <p:ph type="title"/>
          </p:nvPr>
        </p:nvSpPr>
        <p:spPr>
          <a:xfrm>
            <a:off x="7127837" y="1995911"/>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800">
                <a:solidFill>
                  <a:schemeClr val="dk1"/>
                </a:solidFill>
              </a:rPr>
              <a:t>October 20XX</a:t>
            </a:r>
            <a:endParaRPr sz="1800">
              <a:solidFill>
                <a:schemeClr val="dk1"/>
              </a:solidFill>
            </a:endParaRPr>
          </a:p>
        </p:txBody>
      </p:sp>
      <p:sp>
        <p:nvSpPr>
          <p:cNvPr id="192" name="Google Shape;192;p16"/>
          <p:cNvSpPr txBox="1">
            <a:spLocks noGrp="1"/>
          </p:cNvSpPr>
          <p:nvPr>
            <p:ph type="body" idx="1"/>
          </p:nvPr>
        </p:nvSpPr>
        <p:spPr>
          <a:xfrm>
            <a:off x="7127837" y="2285937"/>
            <a:ext cx="1814100" cy="5787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1200"/>
              </a:spcAft>
              <a:buNone/>
            </a:pPr>
            <a:r>
              <a:rPr lang="en" sz="1200">
                <a:solidFill>
                  <a:schemeClr val="dk2"/>
                </a:solidFill>
              </a:rPr>
              <a:t>Lorem ipsum dolor sit amet, consectetur</a:t>
            </a:r>
            <a:endParaRPr sz="1200">
              <a:solidFill>
                <a:schemeClr val="dk2"/>
              </a:solidFill>
            </a:endParaRPr>
          </a:p>
        </p:txBody>
      </p:sp>
      <p:graphicFrame>
        <p:nvGraphicFramePr>
          <p:cNvPr id="193" name="Google Shape;193;p16"/>
          <p:cNvGraphicFramePr/>
          <p:nvPr/>
        </p:nvGraphicFramePr>
        <p:xfrm>
          <a:off x="323100" y="2983265"/>
          <a:ext cx="8522700" cy="396210"/>
        </p:xfrm>
        <a:graphic>
          <a:graphicData uri="http://schemas.openxmlformats.org/drawingml/2006/table">
            <a:tbl>
              <a:tblPr>
                <a:noFill/>
                <a:tableStyleId>{A1BF8235-CED8-4C3F-8C3C-2A3F8F86A15F}</a:tableStyleId>
              </a:tblPr>
              <a:tblGrid>
                <a:gridCol w="710225">
                  <a:extLst>
                    <a:ext uri="{9D8B030D-6E8A-4147-A177-3AD203B41FA5}">
                      <a16:colId xmlns:a16="http://schemas.microsoft.com/office/drawing/2014/main" val="20000"/>
                    </a:ext>
                  </a:extLst>
                </a:gridCol>
                <a:gridCol w="710225">
                  <a:extLst>
                    <a:ext uri="{9D8B030D-6E8A-4147-A177-3AD203B41FA5}">
                      <a16:colId xmlns:a16="http://schemas.microsoft.com/office/drawing/2014/main" val="20001"/>
                    </a:ext>
                  </a:extLst>
                </a:gridCol>
                <a:gridCol w="710225">
                  <a:extLst>
                    <a:ext uri="{9D8B030D-6E8A-4147-A177-3AD203B41FA5}">
                      <a16:colId xmlns:a16="http://schemas.microsoft.com/office/drawing/2014/main" val="20002"/>
                    </a:ext>
                  </a:extLst>
                </a:gridCol>
                <a:gridCol w="710225">
                  <a:extLst>
                    <a:ext uri="{9D8B030D-6E8A-4147-A177-3AD203B41FA5}">
                      <a16:colId xmlns:a16="http://schemas.microsoft.com/office/drawing/2014/main" val="20003"/>
                    </a:ext>
                  </a:extLst>
                </a:gridCol>
                <a:gridCol w="710225">
                  <a:extLst>
                    <a:ext uri="{9D8B030D-6E8A-4147-A177-3AD203B41FA5}">
                      <a16:colId xmlns:a16="http://schemas.microsoft.com/office/drawing/2014/main" val="20004"/>
                    </a:ext>
                  </a:extLst>
                </a:gridCol>
                <a:gridCol w="710225">
                  <a:extLst>
                    <a:ext uri="{9D8B030D-6E8A-4147-A177-3AD203B41FA5}">
                      <a16:colId xmlns:a16="http://schemas.microsoft.com/office/drawing/2014/main" val="20005"/>
                    </a:ext>
                  </a:extLst>
                </a:gridCol>
                <a:gridCol w="710225">
                  <a:extLst>
                    <a:ext uri="{9D8B030D-6E8A-4147-A177-3AD203B41FA5}">
                      <a16:colId xmlns:a16="http://schemas.microsoft.com/office/drawing/2014/main" val="20006"/>
                    </a:ext>
                  </a:extLst>
                </a:gridCol>
                <a:gridCol w="710225">
                  <a:extLst>
                    <a:ext uri="{9D8B030D-6E8A-4147-A177-3AD203B41FA5}">
                      <a16:colId xmlns:a16="http://schemas.microsoft.com/office/drawing/2014/main" val="20007"/>
                    </a:ext>
                  </a:extLst>
                </a:gridCol>
                <a:gridCol w="710225">
                  <a:extLst>
                    <a:ext uri="{9D8B030D-6E8A-4147-A177-3AD203B41FA5}">
                      <a16:colId xmlns:a16="http://schemas.microsoft.com/office/drawing/2014/main" val="20008"/>
                    </a:ext>
                  </a:extLst>
                </a:gridCol>
                <a:gridCol w="710225">
                  <a:extLst>
                    <a:ext uri="{9D8B030D-6E8A-4147-A177-3AD203B41FA5}">
                      <a16:colId xmlns:a16="http://schemas.microsoft.com/office/drawing/2014/main" val="20009"/>
                    </a:ext>
                  </a:extLst>
                </a:gridCol>
                <a:gridCol w="710225">
                  <a:extLst>
                    <a:ext uri="{9D8B030D-6E8A-4147-A177-3AD203B41FA5}">
                      <a16:colId xmlns:a16="http://schemas.microsoft.com/office/drawing/2014/main" val="20010"/>
                    </a:ext>
                  </a:extLst>
                </a:gridCol>
                <a:gridCol w="710225">
                  <a:extLst>
                    <a:ext uri="{9D8B030D-6E8A-4147-A177-3AD203B41FA5}">
                      <a16:colId xmlns:a16="http://schemas.microsoft.com/office/drawing/2014/main" val="20011"/>
                    </a:ext>
                  </a:extLst>
                </a:gridCol>
              </a:tblGrid>
              <a:tr h="381000">
                <a:tc>
                  <a:txBody>
                    <a:bodyPr/>
                    <a:lstStyle/>
                    <a:p>
                      <a:pPr marL="0" lvl="0" indent="0" algn="ctr" rtl="0">
                        <a:spcBef>
                          <a:spcPts val="0"/>
                        </a:spcBef>
                        <a:spcAft>
                          <a:spcPts val="0"/>
                        </a:spcAft>
                        <a:buNone/>
                      </a:pPr>
                      <a:r>
                        <a:rPr lang="en">
                          <a:solidFill>
                            <a:srgbClr val="FFFFFF"/>
                          </a:solidFill>
                        </a:rPr>
                        <a:t>Jan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Feb</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Apr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May</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Jul</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Aug</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Sept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Oct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Nov</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Dec</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bl>
          </a:graphicData>
        </a:graphic>
      </p:graphicFrame>
      <p:pic>
        <p:nvPicPr>
          <p:cNvPr id="194" name="Google Shape;194;p16"/>
          <p:cNvPicPr preferRelativeResize="0"/>
          <p:nvPr/>
        </p:nvPicPr>
        <p:blipFill>
          <a:blip r:embed="rId3">
            <a:alphaModFix/>
          </a:blip>
          <a:stretch>
            <a:fillRect/>
          </a:stretch>
        </p:blipFill>
        <p:spPr>
          <a:xfrm>
            <a:off x="-298200" y="3525"/>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17"/>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200" name="Google Shape;200;p17"/>
          <p:cNvSpPr txBox="1">
            <a:spLocks noGrp="1"/>
          </p:cNvSpPr>
          <p:nvPr>
            <p:ph type="title"/>
          </p:nvPr>
        </p:nvSpPr>
        <p:spPr>
          <a:xfrm>
            <a:off x="424075" y="66250"/>
            <a:ext cx="8415000" cy="129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100" b="1" dirty="0">
                <a:solidFill>
                  <a:srgbClr val="3C78D8"/>
                </a:solidFill>
              </a:rPr>
              <a:t>                    About Dataset</a:t>
            </a:r>
            <a:endParaRPr sz="3100" b="1" dirty="0">
              <a:solidFill>
                <a:srgbClr val="3C78D8"/>
              </a:solidFill>
            </a:endParaRPr>
          </a:p>
          <a:p>
            <a:pPr marL="0" lvl="0" indent="0" algn="l" rtl="0">
              <a:spcBef>
                <a:spcPts val="0"/>
              </a:spcBef>
              <a:spcAft>
                <a:spcPts val="0"/>
              </a:spcAft>
              <a:buNone/>
            </a:pPr>
            <a:endParaRPr sz="3000" b="1" dirty="0">
              <a:solidFill>
                <a:srgbClr val="3C78D8"/>
              </a:solidFill>
            </a:endParaRPr>
          </a:p>
        </p:txBody>
      </p:sp>
      <p:sp>
        <p:nvSpPr>
          <p:cNvPr id="201" name="Google Shape;201;p17"/>
          <p:cNvSpPr txBox="1"/>
          <p:nvPr/>
        </p:nvSpPr>
        <p:spPr>
          <a:xfrm>
            <a:off x="172275" y="728875"/>
            <a:ext cx="87198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bg1">
                    <a:lumMod val="95000"/>
                  </a:schemeClr>
                </a:solidFill>
                <a:latin typeface="Dubai" panose="020B0503030403030204" pitchFamily="34" charset="-78"/>
                <a:ea typeface="Lato"/>
                <a:cs typeface="Dubai" panose="020B0503030403030204" pitchFamily="34" charset="-78"/>
                <a:sym typeface="Lato"/>
              </a:rPr>
              <a:t>Masked Face Recognition Dataset is a dataset containing different images of persons in which some are wearing masks and some are not. This dataset aims to study the face recognition problem in the mask occlusive environment to detect the person not wearing a mask</a:t>
            </a:r>
            <a:endParaRPr dirty="0">
              <a:solidFill>
                <a:schemeClr val="bg1">
                  <a:lumMod val="95000"/>
                </a:schemeClr>
              </a:solidFill>
              <a:latin typeface="Dubai" panose="020B0503030403030204" pitchFamily="34" charset="-78"/>
              <a:ea typeface="Lato"/>
              <a:cs typeface="Dubai" panose="020B0503030403030204" pitchFamily="34" charset="-78"/>
              <a:sym typeface="Lato"/>
            </a:endParaRPr>
          </a:p>
          <a:p>
            <a:pPr marL="0" lvl="0" indent="0" algn="l" rtl="0">
              <a:spcBef>
                <a:spcPts val="0"/>
              </a:spcBef>
              <a:spcAft>
                <a:spcPts val="0"/>
              </a:spcAft>
              <a:buNone/>
            </a:pPr>
            <a:endParaRPr dirty="0">
              <a:solidFill>
                <a:schemeClr val="bg1">
                  <a:lumMod val="95000"/>
                </a:schemeClr>
              </a:solidFill>
              <a:latin typeface="Dubai" panose="020B0503030403030204" pitchFamily="34" charset="-78"/>
              <a:ea typeface="Lato"/>
              <a:cs typeface="Dubai" panose="020B0503030403030204" pitchFamily="34" charset="-78"/>
              <a:sym typeface="Lato"/>
            </a:endParaRPr>
          </a:p>
          <a:p>
            <a:pPr marL="0" lvl="0" indent="0" algn="l" rtl="0">
              <a:spcBef>
                <a:spcPts val="0"/>
              </a:spcBef>
              <a:spcAft>
                <a:spcPts val="0"/>
              </a:spcAft>
              <a:buNone/>
            </a:pPr>
            <a:r>
              <a:rPr lang="en" dirty="0">
                <a:solidFill>
                  <a:schemeClr val="bg1">
                    <a:lumMod val="95000"/>
                  </a:schemeClr>
                </a:solidFill>
                <a:latin typeface="Dubai" panose="020B0503030403030204" pitchFamily="34" charset="-78"/>
                <a:ea typeface="Lato"/>
                <a:cs typeface="Dubai" panose="020B0503030403030204" pitchFamily="34" charset="-78"/>
                <a:sym typeface="Lato"/>
              </a:rPr>
              <a:t>The zipped dataset contains two folders,”masked” which contains the images of person wearing a mask and “unmasked” which contains the images of the persons not wearing the mask.</a:t>
            </a:r>
            <a:endParaRPr dirty="0">
              <a:solidFill>
                <a:schemeClr val="bg1">
                  <a:lumMod val="95000"/>
                </a:schemeClr>
              </a:solidFill>
              <a:latin typeface="Dubai" panose="020B0503030403030204" pitchFamily="34" charset="-78"/>
              <a:ea typeface="Lato"/>
              <a:cs typeface="Dubai" panose="020B0503030403030204" pitchFamily="34" charset="-78"/>
              <a:sym typeface="Lato"/>
            </a:endParaRPr>
          </a:p>
          <a:p>
            <a:pPr marL="0" lvl="0" indent="0" algn="l" rtl="0">
              <a:spcBef>
                <a:spcPts val="0"/>
              </a:spcBef>
              <a:spcAft>
                <a:spcPts val="0"/>
              </a:spcAft>
              <a:buNone/>
            </a:pPr>
            <a:endParaRPr dirty="0">
              <a:latin typeface="Lato"/>
              <a:ea typeface="Lato"/>
              <a:cs typeface="Lato"/>
              <a:sym typeface="Lato"/>
            </a:endParaRPr>
          </a:p>
        </p:txBody>
      </p:sp>
      <p:pic>
        <p:nvPicPr>
          <p:cNvPr id="202" name="Google Shape;202;p17"/>
          <p:cNvPicPr preferRelativeResize="0"/>
          <p:nvPr/>
        </p:nvPicPr>
        <p:blipFill>
          <a:blip r:embed="rId4">
            <a:alphaModFix/>
          </a:blip>
          <a:stretch>
            <a:fillRect/>
          </a:stretch>
        </p:blipFill>
        <p:spPr>
          <a:xfrm>
            <a:off x="1062463" y="2332588"/>
            <a:ext cx="6276975" cy="1114425"/>
          </a:xfrm>
          <a:prstGeom prst="rect">
            <a:avLst/>
          </a:prstGeom>
          <a:noFill/>
          <a:ln>
            <a:noFill/>
          </a:ln>
        </p:spPr>
      </p:pic>
      <p:pic>
        <p:nvPicPr>
          <p:cNvPr id="203" name="Google Shape;203;p17"/>
          <p:cNvPicPr preferRelativeResize="0"/>
          <p:nvPr/>
        </p:nvPicPr>
        <p:blipFill>
          <a:blip r:embed="rId5">
            <a:alphaModFix/>
          </a:blip>
          <a:stretch>
            <a:fillRect/>
          </a:stretch>
        </p:blipFill>
        <p:spPr>
          <a:xfrm>
            <a:off x="1157713" y="3829450"/>
            <a:ext cx="6086475" cy="1009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18"/>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209" name="Google Shape;209;p18"/>
          <p:cNvSpPr txBox="1">
            <a:spLocks noGrp="1"/>
          </p:cNvSpPr>
          <p:nvPr>
            <p:ph type="title"/>
          </p:nvPr>
        </p:nvSpPr>
        <p:spPr>
          <a:xfrm>
            <a:off x="424075" y="66250"/>
            <a:ext cx="8415000" cy="129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100" b="1">
                <a:solidFill>
                  <a:srgbClr val="3C78D8"/>
                </a:solidFill>
              </a:rPr>
              <a:t>OpenCV (open source computer vision library)</a:t>
            </a:r>
            <a:endParaRPr sz="3000" b="1">
              <a:solidFill>
                <a:srgbClr val="3C78D8"/>
              </a:solidFill>
            </a:endParaRPr>
          </a:p>
        </p:txBody>
      </p:sp>
      <p:sp>
        <p:nvSpPr>
          <p:cNvPr id="210" name="Google Shape;210;p18"/>
          <p:cNvSpPr txBox="1"/>
          <p:nvPr/>
        </p:nvSpPr>
        <p:spPr>
          <a:xfrm>
            <a:off x="212100" y="1297075"/>
            <a:ext cx="8719800" cy="255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Lato"/>
                <a:ea typeface="Lato"/>
                <a:cs typeface="Lato"/>
                <a:sym typeface="Lato"/>
              </a:rPr>
              <a:t>OpenCV is a cross-platform library using which we can develop real=time computer vision applications. It mainly focuses on images processing, video capture and analysis including features like Face detection and Object detection.</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OpenCV is a library of programming functions mainly aimed at real time computer vision.</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The library is cross platform and it focuses mainly on real time image processing.</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It has 2500+ advanced optimized algorithms for image processing and machine learning.</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It is used for Facial recognition, image manipulation etc.</a:t>
            </a:r>
            <a:endParaRPr>
              <a:solidFill>
                <a:schemeClr val="lt1"/>
              </a:solidFill>
              <a:latin typeface="Lato"/>
              <a:ea typeface="Lato"/>
              <a:cs typeface="Lato"/>
              <a:sym typeface="Lato"/>
            </a:endParaRPr>
          </a:p>
          <a:p>
            <a:pPr marL="0" lvl="0" indent="0" algn="l" rtl="0">
              <a:spcBef>
                <a:spcPts val="0"/>
              </a:spcBef>
              <a:spcAft>
                <a:spcPts val="0"/>
              </a:spcAft>
              <a:buNone/>
            </a:pPr>
            <a:endParaRPr>
              <a:solidFill>
                <a:schemeClr val="lt1"/>
              </a:solidFill>
              <a:latin typeface="Lato"/>
              <a:ea typeface="Lato"/>
              <a:cs typeface="Lato"/>
              <a:sym typeface="Lato"/>
            </a:endParaRPr>
          </a:p>
        </p:txBody>
      </p:sp>
      <p:pic>
        <p:nvPicPr>
          <p:cNvPr id="3" name="Picture 2">
            <a:extLst>
              <a:ext uri="{FF2B5EF4-FFF2-40B4-BE49-F238E27FC236}">
                <a16:creationId xmlns:a16="http://schemas.microsoft.com/office/drawing/2014/main" id="{360021B2-69A2-45A8-B224-F7570AEBA38B}"/>
              </a:ext>
            </a:extLst>
          </p:cNvPr>
          <p:cNvPicPr>
            <a:picLocks noChangeAspect="1"/>
          </p:cNvPicPr>
          <p:nvPr/>
        </p:nvPicPr>
        <p:blipFill>
          <a:blip r:embed="rId4"/>
          <a:stretch>
            <a:fillRect/>
          </a:stretch>
        </p:blipFill>
        <p:spPr>
          <a:xfrm>
            <a:off x="5179778" y="3178522"/>
            <a:ext cx="3659297" cy="1898728"/>
          </a:xfrm>
          <a:prstGeom prst="ellipse">
            <a:avLst/>
          </a:prstGeom>
          <a:ln>
            <a:noFill/>
          </a:ln>
          <a:effectLst>
            <a:softEdge rad="1125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19" descr="Closeup from the side of a hand pushing a knob on an audio mixer"/>
          <p:cNvPicPr preferRelativeResize="0"/>
          <p:nvPr/>
        </p:nvPicPr>
        <p:blipFill rotWithShape="1">
          <a:blip r:embed="rId3">
            <a:alphaModFix/>
          </a:blip>
          <a:srcRect l="7506" r="42247" b="15419"/>
          <a:stretch/>
        </p:blipFill>
        <p:spPr>
          <a:xfrm>
            <a:off x="-9149" y="0"/>
            <a:ext cx="3381000" cy="5143501"/>
          </a:xfrm>
          <a:prstGeom prst="rect">
            <a:avLst/>
          </a:prstGeom>
          <a:noFill/>
          <a:ln>
            <a:noFill/>
          </a:ln>
        </p:spPr>
      </p:pic>
      <p:sp>
        <p:nvSpPr>
          <p:cNvPr id="217" name="Google Shape;217;p19"/>
          <p:cNvSpPr txBox="1">
            <a:spLocks noGrp="1"/>
          </p:cNvSpPr>
          <p:nvPr>
            <p:ph type="title"/>
          </p:nvPr>
        </p:nvSpPr>
        <p:spPr>
          <a:xfrm>
            <a:off x="265500" y="1830600"/>
            <a:ext cx="4045200" cy="1482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900" b="1" dirty="0">
                <a:solidFill>
                  <a:srgbClr val="00FFFF"/>
                </a:solidFill>
                <a:latin typeface="Merriweather"/>
                <a:ea typeface="Merriweather"/>
                <a:cs typeface="Merriweather"/>
                <a:sym typeface="Merriweather"/>
              </a:rPr>
              <a:t>Preprocessing</a:t>
            </a:r>
            <a:endParaRPr sz="2900" b="1" dirty="0">
              <a:solidFill>
                <a:srgbClr val="00FFFF"/>
              </a:solidFill>
              <a:latin typeface="Merriweather"/>
              <a:ea typeface="Merriweather"/>
              <a:cs typeface="Merriweather"/>
              <a:sym typeface="Merriweather"/>
            </a:endParaRPr>
          </a:p>
        </p:txBody>
      </p:sp>
      <p:sp>
        <p:nvSpPr>
          <p:cNvPr id="218" name="Google Shape;218;p19"/>
          <p:cNvSpPr txBox="1">
            <a:spLocks noGrp="1"/>
          </p:cNvSpPr>
          <p:nvPr>
            <p:ph type="body" idx="2"/>
          </p:nvPr>
        </p:nvSpPr>
        <p:spPr>
          <a:xfrm>
            <a:off x="3514725" y="109850"/>
            <a:ext cx="5470475" cy="49755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r>
              <a:rPr lang="en" sz="3593" dirty="0"/>
              <a:t>We have to unzip the folder and extract all the data from that and after extracting all the dataset should be stored in a newly created new empty folder named “Dataset”.</a:t>
            </a:r>
            <a:endParaRPr sz="3593" dirty="0"/>
          </a:p>
          <a:p>
            <a:pPr marL="0" lvl="0" indent="0" algn="l" rtl="0">
              <a:spcBef>
                <a:spcPts val="1200"/>
              </a:spcBef>
              <a:spcAft>
                <a:spcPts val="0"/>
              </a:spcAft>
              <a:buNone/>
            </a:pPr>
            <a:r>
              <a:rPr lang="en" sz="3593" dirty="0"/>
              <a:t>We used OpenCV to convert all the images into array and stored the features into X and the labels into Y.</a:t>
            </a:r>
            <a:endParaRPr sz="3593" dirty="0"/>
          </a:p>
          <a:p>
            <a:pPr marL="0" lvl="0" indent="0" algn="l" rtl="0">
              <a:spcBef>
                <a:spcPts val="1200"/>
              </a:spcBef>
              <a:spcAft>
                <a:spcPts val="0"/>
              </a:spcAft>
              <a:buNone/>
            </a:pPr>
            <a:r>
              <a:rPr lang="en" sz="3593" dirty="0"/>
              <a:t>We had flattened and reshaped the feature data into size of(len(y),250*250) where 250 is the image size and stored in a variable named data.</a:t>
            </a:r>
            <a:endParaRPr sz="3593" dirty="0"/>
          </a:p>
          <a:p>
            <a:pPr marL="0" lvl="0" indent="0" algn="l" rtl="0">
              <a:spcBef>
                <a:spcPts val="1200"/>
              </a:spcBef>
              <a:spcAft>
                <a:spcPts val="0"/>
              </a:spcAft>
              <a:buNone/>
            </a:pPr>
            <a:r>
              <a:rPr lang="en" sz="3593" dirty="0">
                <a:solidFill>
                  <a:srgbClr val="00FF00"/>
                </a:solidFill>
              </a:rPr>
              <a:t>Data=np.array(X).flatten().reshape(SAMPLE_SIZE,IMG_SIZE*IMG_SIZE)</a:t>
            </a:r>
            <a:endParaRPr sz="3593" dirty="0">
              <a:solidFill>
                <a:srgbClr val="00FF00"/>
              </a:solidFill>
            </a:endParaRPr>
          </a:p>
          <a:p>
            <a:pPr marL="0" lvl="0" indent="0" algn="l" rtl="0">
              <a:spcBef>
                <a:spcPts val="1200"/>
              </a:spcBef>
              <a:spcAft>
                <a:spcPts val="0"/>
              </a:spcAft>
              <a:buNone/>
            </a:pPr>
            <a:r>
              <a:rPr lang="en" sz="3593" dirty="0"/>
              <a:t>Convert the X and y into numpy array by reshaping the X using in size(-1, image size=250, image size=250).</a:t>
            </a:r>
            <a:endParaRPr sz="3593" dirty="0"/>
          </a:p>
          <a:p>
            <a:pPr marL="0" lvl="0" indent="0" algn="l" rtl="0">
              <a:spcBef>
                <a:spcPts val="1200"/>
              </a:spcBef>
              <a:spcAft>
                <a:spcPts val="0"/>
              </a:spcAft>
              <a:buNone/>
            </a:pPr>
            <a:endParaRPr sz="3593" dirty="0"/>
          </a:p>
          <a:p>
            <a:pPr marL="0" lvl="0" indent="0" algn="l" rtl="0">
              <a:spcBef>
                <a:spcPts val="1200"/>
              </a:spcBef>
              <a:spcAft>
                <a:spcPts val="0"/>
              </a:spcAft>
              <a:buNone/>
            </a:pPr>
            <a:r>
              <a:rPr lang="en" sz="4415" dirty="0">
                <a:solidFill>
                  <a:srgbClr val="000000"/>
                </a:solidFill>
                <a:highlight>
                  <a:srgbClr val="FFFFFF"/>
                </a:highlight>
                <a:latin typeface="Arial"/>
                <a:ea typeface="Arial"/>
                <a:cs typeface="Arial"/>
                <a:sym typeface="Arial"/>
              </a:rPr>
              <a:t>Features, X shape:  (1794, 250, 250)</a:t>
            </a:r>
            <a:endParaRPr sz="4415"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r>
              <a:rPr lang="en" sz="4415" dirty="0">
                <a:solidFill>
                  <a:srgbClr val="000000"/>
                </a:solidFill>
                <a:highlight>
                  <a:srgbClr val="FFFFFF"/>
                </a:highlight>
                <a:latin typeface="Arial"/>
                <a:ea typeface="Arial"/>
                <a:cs typeface="Arial"/>
                <a:sym typeface="Arial"/>
              </a:rPr>
              <a:t>Target, y shape:  (1794,)</a:t>
            </a:r>
            <a:endParaRPr sz="4415"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r>
              <a:rPr lang="en" sz="4415" dirty="0">
                <a:solidFill>
                  <a:srgbClr val="000000"/>
                </a:solidFill>
                <a:highlight>
                  <a:srgbClr val="FFFFFF"/>
                </a:highlight>
                <a:latin typeface="Arial"/>
                <a:ea typeface="Arial"/>
                <a:cs typeface="Arial"/>
                <a:sym typeface="Arial"/>
              </a:rPr>
              <a:t>Data shape:  (1794, 62500)</a:t>
            </a:r>
            <a:endParaRPr sz="4415"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r>
              <a:rPr lang="en" sz="6958" dirty="0">
                <a:solidFill>
                  <a:srgbClr val="00FF00"/>
                </a:solidFill>
              </a:rPr>
              <a:t>      </a:t>
            </a:r>
            <a:r>
              <a:rPr lang="en" sz="4765" dirty="0">
                <a:solidFill>
                  <a:srgbClr val="00FF00"/>
                </a:solidFill>
              </a:rPr>
              <a:t>                                  </a:t>
            </a:r>
            <a:r>
              <a:rPr lang="en" sz="1400" dirty="0">
                <a:solidFill>
                  <a:srgbClr val="00FF00"/>
                </a:solidFill>
              </a:rPr>
              <a:t>                   </a:t>
            </a:r>
            <a:endParaRPr sz="1400" dirty="0">
              <a:solidFill>
                <a:srgbClr val="00FF00"/>
              </a:solidFill>
            </a:endParaRPr>
          </a:p>
          <a:p>
            <a:pPr marL="0" lvl="0" indent="0" algn="l" rtl="0">
              <a:spcBef>
                <a:spcPts val="1200"/>
              </a:spcBef>
              <a:spcAft>
                <a:spcPts val="1200"/>
              </a:spcAft>
              <a:buNone/>
            </a:pPr>
            <a:endParaRPr sz="1400" dirty="0">
              <a:solidFill>
                <a:srgbClr val="00FF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
        <p:cNvGrpSpPr/>
        <p:nvPr/>
      </p:nvGrpSpPr>
      <p:grpSpPr>
        <a:xfrm>
          <a:off x="0" y="0"/>
          <a:ext cx="0" cy="0"/>
          <a:chOff x="0" y="0"/>
          <a:chExt cx="0" cy="0"/>
        </a:xfrm>
      </p:grpSpPr>
      <p:sp>
        <p:nvSpPr>
          <p:cNvPr id="223" name="Google Shape;223;p20"/>
          <p:cNvSpPr txBox="1">
            <a:spLocks noGrp="1"/>
          </p:cNvSpPr>
          <p:nvPr>
            <p:ph type="title"/>
          </p:nvPr>
        </p:nvSpPr>
        <p:spPr>
          <a:xfrm>
            <a:off x="0" y="-458775"/>
            <a:ext cx="4045200" cy="1482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900" b="1">
                <a:solidFill>
                  <a:srgbClr val="6D9EEB"/>
                </a:solidFill>
                <a:latin typeface="Merriweather"/>
                <a:ea typeface="Merriweather"/>
                <a:cs typeface="Merriweather"/>
                <a:sym typeface="Merriweather"/>
              </a:rPr>
              <a:t>Preprocessing</a:t>
            </a:r>
            <a:endParaRPr sz="2900" b="1">
              <a:solidFill>
                <a:srgbClr val="6D9EEB"/>
              </a:solidFill>
              <a:latin typeface="Merriweather"/>
              <a:ea typeface="Merriweather"/>
              <a:cs typeface="Merriweather"/>
              <a:sym typeface="Merriweather"/>
            </a:endParaRPr>
          </a:p>
        </p:txBody>
      </p:sp>
      <p:sp>
        <p:nvSpPr>
          <p:cNvPr id="224" name="Google Shape;224;p20"/>
          <p:cNvSpPr txBox="1">
            <a:spLocks noGrp="1"/>
          </p:cNvSpPr>
          <p:nvPr>
            <p:ph type="body" idx="2"/>
          </p:nvPr>
        </p:nvSpPr>
        <p:spPr>
          <a:xfrm>
            <a:off x="1059725" y="562200"/>
            <a:ext cx="8084400" cy="45813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3116" b="1" dirty="0">
                <a:solidFill>
                  <a:schemeClr val="dk1"/>
                </a:solidFill>
              </a:rPr>
              <a:t>Printed some random data using plt.imshow function which takes the array and converts it into image.</a:t>
            </a:r>
            <a:endParaRPr sz="3116" b="1" dirty="0">
              <a:solidFill>
                <a:schemeClr val="dk1"/>
              </a:solidFill>
            </a:endParaRPr>
          </a:p>
          <a:p>
            <a:pPr marL="0" lvl="0" indent="0" algn="l" rtl="0">
              <a:spcBef>
                <a:spcPts val="1200"/>
              </a:spcBef>
              <a:spcAft>
                <a:spcPts val="0"/>
              </a:spcAft>
              <a:buNone/>
            </a:pPr>
            <a:endParaRPr sz="1393" b="1" dirty="0">
              <a:solidFill>
                <a:schemeClr val="dk1"/>
              </a:solidFill>
            </a:endParaRPr>
          </a:p>
          <a:p>
            <a:pPr marL="0" lvl="0" indent="0" algn="l" rtl="0">
              <a:spcBef>
                <a:spcPts val="1200"/>
              </a:spcBef>
              <a:spcAft>
                <a:spcPts val="0"/>
              </a:spcAft>
              <a:buNone/>
            </a:pPr>
            <a:endParaRPr sz="1393" b="1" dirty="0">
              <a:solidFill>
                <a:schemeClr val="dk1"/>
              </a:solidFill>
            </a:endParaRPr>
          </a:p>
          <a:p>
            <a:pPr marL="0" lvl="0" indent="0" algn="l" rtl="0">
              <a:spcBef>
                <a:spcPts val="1200"/>
              </a:spcBef>
              <a:spcAft>
                <a:spcPts val="0"/>
              </a:spcAft>
              <a:buNone/>
            </a:pPr>
            <a:endParaRPr sz="1393" b="1" dirty="0">
              <a:solidFill>
                <a:schemeClr val="dk1"/>
              </a:solidFill>
            </a:endParaRPr>
          </a:p>
          <a:p>
            <a:pPr marL="0" lvl="0" indent="0" algn="l" rtl="0">
              <a:spcBef>
                <a:spcPts val="1200"/>
              </a:spcBef>
              <a:spcAft>
                <a:spcPts val="0"/>
              </a:spcAft>
              <a:buNone/>
            </a:pPr>
            <a:endParaRPr sz="1393" b="1" dirty="0">
              <a:solidFill>
                <a:schemeClr val="dk1"/>
              </a:solidFill>
            </a:endParaRPr>
          </a:p>
          <a:p>
            <a:pPr marL="0" lvl="0" indent="0" algn="l" rtl="0">
              <a:spcBef>
                <a:spcPts val="1200"/>
              </a:spcBef>
              <a:spcAft>
                <a:spcPts val="0"/>
              </a:spcAft>
              <a:buNone/>
            </a:pPr>
            <a:endParaRPr sz="1450"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endParaRPr sz="1450"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endParaRPr sz="3400"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endParaRPr lang="en-IN" sz="2400" dirty="0">
              <a:solidFill>
                <a:srgbClr val="3D85C6"/>
              </a:solidFill>
              <a:highlight>
                <a:srgbClr val="FFFFFF"/>
              </a:highlight>
              <a:latin typeface="Arial"/>
              <a:ea typeface="Arial"/>
              <a:cs typeface="Arial"/>
              <a:sym typeface="Arial"/>
            </a:endParaRPr>
          </a:p>
          <a:p>
            <a:pPr marL="0" lvl="0" indent="0" algn="l" rtl="0">
              <a:spcBef>
                <a:spcPts val="1200"/>
              </a:spcBef>
              <a:spcAft>
                <a:spcPts val="0"/>
              </a:spcAft>
              <a:buNone/>
            </a:pPr>
            <a:r>
              <a:rPr lang="en-IN" sz="5600" dirty="0">
                <a:solidFill>
                  <a:srgbClr val="3D85C6"/>
                </a:solidFill>
                <a:highlight>
                  <a:srgbClr val="FFFFFF"/>
                </a:highlight>
                <a:latin typeface="Arial"/>
                <a:ea typeface="Arial"/>
                <a:cs typeface="Arial"/>
                <a:sym typeface="Arial"/>
              </a:rPr>
              <a:t>print(‘No. of Samples:', len(y))</a:t>
            </a:r>
          </a:p>
          <a:p>
            <a:pPr marL="0" lvl="0" indent="0" algn="l" rtl="0">
              <a:spcBef>
                <a:spcPts val="1200"/>
              </a:spcBef>
              <a:spcAft>
                <a:spcPts val="0"/>
              </a:spcAft>
              <a:buNone/>
            </a:pPr>
            <a:r>
              <a:rPr lang="en-IN" sz="5600" dirty="0">
                <a:solidFill>
                  <a:srgbClr val="3D85C6"/>
                </a:solidFill>
                <a:highlight>
                  <a:srgbClr val="FFFFFF"/>
                </a:highlight>
                <a:latin typeface="Arial"/>
                <a:ea typeface="Arial"/>
                <a:cs typeface="Arial"/>
                <a:sym typeface="Arial"/>
              </a:rPr>
              <a:t>print(‘No. of Without A Mask:', (y == 0).sum())</a:t>
            </a:r>
          </a:p>
          <a:p>
            <a:pPr marL="0" indent="0">
              <a:spcBef>
                <a:spcPts val="1200"/>
              </a:spcBef>
              <a:buNone/>
            </a:pPr>
            <a:r>
              <a:rPr lang="en-IN" sz="5600" dirty="0">
                <a:solidFill>
                  <a:srgbClr val="3D85C6"/>
                </a:solidFill>
                <a:highlight>
                  <a:srgbClr val="FFFFFF"/>
                </a:highlight>
                <a:latin typeface="Arial"/>
                <a:ea typeface="Arial"/>
                <a:cs typeface="Arial"/>
                <a:sym typeface="Arial"/>
              </a:rPr>
              <a:t>print(‘No. of With A Mask:', (y == 1).sum())</a:t>
            </a:r>
          </a:p>
          <a:p>
            <a:pPr marL="0" indent="0">
              <a:spcBef>
                <a:spcPts val="1200"/>
              </a:spcBef>
              <a:buNone/>
            </a:pPr>
            <a:r>
              <a:rPr lang="en-IN" sz="4800" dirty="0">
                <a:solidFill>
                  <a:srgbClr val="92D050"/>
                </a:solidFill>
                <a:highlight>
                  <a:srgbClr val="FFFFFF"/>
                </a:highlight>
                <a:latin typeface="Arial"/>
                <a:ea typeface="Arial"/>
                <a:cs typeface="Arial"/>
                <a:sym typeface="Arial"/>
              </a:rPr>
              <a:t>No. of Samples: 1794</a:t>
            </a:r>
          </a:p>
          <a:p>
            <a:pPr marL="0" lvl="0" indent="0" algn="l" rtl="0">
              <a:spcBef>
                <a:spcPts val="1200"/>
              </a:spcBef>
              <a:spcAft>
                <a:spcPts val="0"/>
              </a:spcAft>
              <a:buNone/>
            </a:pPr>
            <a:r>
              <a:rPr lang="en-IN" sz="4800" dirty="0">
                <a:solidFill>
                  <a:srgbClr val="92D050"/>
                </a:solidFill>
                <a:highlight>
                  <a:srgbClr val="FFFFFF"/>
                </a:highlight>
                <a:latin typeface="Arial"/>
                <a:ea typeface="Arial"/>
                <a:cs typeface="Arial"/>
                <a:sym typeface="Arial"/>
              </a:rPr>
              <a:t>No. of Without A Mask: 904</a:t>
            </a:r>
          </a:p>
          <a:p>
            <a:pPr marL="0" lvl="0" indent="0" algn="l" rtl="0">
              <a:spcBef>
                <a:spcPts val="1200"/>
              </a:spcBef>
              <a:spcAft>
                <a:spcPts val="0"/>
              </a:spcAft>
              <a:buNone/>
            </a:pPr>
            <a:r>
              <a:rPr lang="en-IN" sz="4800" dirty="0">
                <a:solidFill>
                  <a:srgbClr val="92D050"/>
                </a:solidFill>
                <a:highlight>
                  <a:srgbClr val="FFFFFF"/>
                </a:highlight>
                <a:latin typeface="Arial"/>
                <a:ea typeface="Arial"/>
                <a:cs typeface="Arial"/>
                <a:sym typeface="Arial"/>
              </a:rPr>
              <a:t>No. of With A Mask: 890</a:t>
            </a:r>
          </a:p>
          <a:p>
            <a:pPr marL="0" lvl="0" indent="0" algn="l" rtl="0">
              <a:spcBef>
                <a:spcPts val="1200"/>
              </a:spcBef>
              <a:spcAft>
                <a:spcPts val="0"/>
              </a:spcAft>
              <a:buNone/>
            </a:pPr>
            <a:endParaRPr sz="2038" dirty="0">
              <a:solidFill>
                <a:srgbClr val="000000"/>
              </a:solidFill>
              <a:highlight>
                <a:srgbClr val="FFFFFF"/>
              </a:highlight>
              <a:latin typeface="Arial"/>
              <a:ea typeface="Arial"/>
              <a:cs typeface="Arial"/>
              <a:sym typeface="Arial"/>
            </a:endParaRPr>
          </a:p>
          <a:p>
            <a:pPr marL="0" lvl="0" indent="0" algn="l" rtl="0">
              <a:spcBef>
                <a:spcPts val="1200"/>
              </a:spcBef>
              <a:spcAft>
                <a:spcPts val="0"/>
              </a:spcAft>
              <a:buNone/>
            </a:pPr>
            <a:r>
              <a:rPr lang="en" sz="3453" dirty="0">
                <a:solidFill>
                  <a:srgbClr val="3D85C6"/>
                </a:solidFill>
                <a:highlight>
                  <a:srgbClr val="FFFFFF"/>
                </a:highlight>
                <a:latin typeface="Arial"/>
                <a:ea typeface="Arial"/>
                <a:cs typeface="Arial"/>
                <a:sym typeface="Arial"/>
              </a:rPr>
              <a:t>                                                                                                                      </a:t>
            </a:r>
          </a:p>
          <a:p>
            <a:pPr marL="0" lvl="0" indent="0" algn="l" rtl="0">
              <a:spcBef>
                <a:spcPts val="1200"/>
              </a:spcBef>
              <a:spcAft>
                <a:spcPts val="0"/>
              </a:spcAft>
              <a:buNone/>
            </a:pPr>
            <a:r>
              <a:rPr lang="en" sz="3453" dirty="0">
                <a:solidFill>
                  <a:srgbClr val="3D85C6"/>
                </a:solidFill>
                <a:highlight>
                  <a:srgbClr val="FFFFFF"/>
                </a:highlight>
                <a:latin typeface="Arial"/>
                <a:ea typeface="Arial"/>
                <a:cs typeface="Arial"/>
                <a:sym typeface="Arial"/>
              </a:rPr>
              <a:t>                                                                                                                          </a:t>
            </a:r>
            <a:endParaRPr sz="3453" dirty="0">
              <a:solidFill>
                <a:srgbClr val="3D85C6"/>
              </a:solidFill>
              <a:highlight>
                <a:srgbClr val="FFFFFF"/>
              </a:highlight>
              <a:latin typeface="Arial"/>
              <a:ea typeface="Arial"/>
              <a:cs typeface="Arial"/>
              <a:sym typeface="Arial"/>
            </a:endParaRPr>
          </a:p>
          <a:p>
            <a:pPr marL="0" lvl="0" indent="0" algn="l" rtl="0">
              <a:spcBef>
                <a:spcPts val="0"/>
              </a:spcBef>
              <a:spcAft>
                <a:spcPts val="0"/>
              </a:spcAft>
              <a:buNone/>
            </a:pPr>
            <a:endParaRPr sz="2250"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endParaRPr sz="2193" b="1" dirty="0">
              <a:solidFill>
                <a:schemeClr val="dk1"/>
              </a:solidFill>
            </a:endParaRPr>
          </a:p>
          <a:p>
            <a:pPr marL="0" lvl="0" indent="0" algn="l" rtl="0">
              <a:spcBef>
                <a:spcPts val="1200"/>
              </a:spcBef>
              <a:spcAft>
                <a:spcPts val="0"/>
              </a:spcAft>
              <a:buNone/>
            </a:pPr>
            <a:endParaRPr sz="2847" b="1" dirty="0">
              <a:solidFill>
                <a:schemeClr val="dk1"/>
              </a:solidFill>
            </a:endParaRPr>
          </a:p>
          <a:p>
            <a:pPr marL="0" lvl="0" indent="0" algn="l" rtl="0">
              <a:spcBef>
                <a:spcPts val="0"/>
              </a:spcBef>
              <a:spcAft>
                <a:spcPts val="0"/>
              </a:spcAft>
              <a:buNone/>
            </a:pPr>
            <a:endParaRPr sz="1393" b="1" dirty="0">
              <a:solidFill>
                <a:schemeClr val="dk1"/>
              </a:solidFill>
            </a:endParaRPr>
          </a:p>
          <a:p>
            <a:pPr marL="0" lvl="0" indent="0" algn="l" rtl="0">
              <a:spcBef>
                <a:spcPts val="1200"/>
              </a:spcBef>
              <a:spcAft>
                <a:spcPts val="1200"/>
              </a:spcAft>
              <a:buNone/>
            </a:pPr>
            <a:endParaRPr sz="1393" dirty="0"/>
          </a:p>
        </p:txBody>
      </p:sp>
      <p:pic>
        <p:nvPicPr>
          <p:cNvPr id="3" name="Picture 2">
            <a:extLst>
              <a:ext uri="{FF2B5EF4-FFF2-40B4-BE49-F238E27FC236}">
                <a16:creationId xmlns:a16="http://schemas.microsoft.com/office/drawing/2014/main" id="{A0054328-9DC1-4234-9FBA-328CF342EEE4}"/>
              </a:ext>
            </a:extLst>
          </p:cNvPr>
          <p:cNvPicPr>
            <a:picLocks noChangeAspect="1"/>
          </p:cNvPicPr>
          <p:nvPr/>
        </p:nvPicPr>
        <p:blipFill>
          <a:blip r:embed="rId3"/>
          <a:stretch>
            <a:fillRect/>
          </a:stretch>
        </p:blipFill>
        <p:spPr>
          <a:xfrm>
            <a:off x="1059725" y="884552"/>
            <a:ext cx="7906658" cy="150105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
        <p:cNvGrpSpPr/>
        <p:nvPr/>
      </p:nvGrpSpPr>
      <p:grpSpPr>
        <a:xfrm>
          <a:off x="0" y="0"/>
          <a:ext cx="0" cy="0"/>
          <a:chOff x="0" y="0"/>
          <a:chExt cx="0" cy="0"/>
        </a:xfrm>
      </p:grpSpPr>
      <p:sp>
        <p:nvSpPr>
          <p:cNvPr id="223" name="Google Shape;223;p20"/>
          <p:cNvSpPr txBox="1">
            <a:spLocks noGrp="1"/>
          </p:cNvSpPr>
          <p:nvPr>
            <p:ph type="title"/>
          </p:nvPr>
        </p:nvSpPr>
        <p:spPr>
          <a:xfrm>
            <a:off x="0" y="-458775"/>
            <a:ext cx="4045200" cy="1482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900" b="1">
                <a:solidFill>
                  <a:srgbClr val="6D9EEB"/>
                </a:solidFill>
                <a:latin typeface="Merriweather"/>
                <a:ea typeface="Merriweather"/>
                <a:cs typeface="Merriweather"/>
                <a:sym typeface="Merriweather"/>
              </a:rPr>
              <a:t>Preprocessing</a:t>
            </a:r>
            <a:endParaRPr sz="2900" b="1">
              <a:solidFill>
                <a:srgbClr val="6D9EEB"/>
              </a:solidFill>
              <a:latin typeface="Merriweather"/>
              <a:ea typeface="Merriweather"/>
              <a:cs typeface="Merriweather"/>
              <a:sym typeface="Merriweather"/>
            </a:endParaRPr>
          </a:p>
        </p:txBody>
      </p:sp>
      <p:sp>
        <p:nvSpPr>
          <p:cNvPr id="224" name="Google Shape;224;p20"/>
          <p:cNvSpPr txBox="1">
            <a:spLocks noGrp="1"/>
          </p:cNvSpPr>
          <p:nvPr>
            <p:ph type="body" idx="2"/>
          </p:nvPr>
        </p:nvSpPr>
        <p:spPr>
          <a:xfrm>
            <a:off x="1059725" y="562200"/>
            <a:ext cx="8084400" cy="4581300"/>
          </a:xfrm>
          <a:prstGeom prst="rect">
            <a:avLst/>
          </a:prstGeom>
        </p:spPr>
        <p:txBody>
          <a:bodyPr spcFirstLastPara="1" wrap="square" lIns="91425" tIns="91425" rIns="91425" bIns="91425" anchor="t" anchorCtr="0">
            <a:normAutofit fontScale="40000" lnSpcReduction="20000"/>
          </a:bodyPr>
          <a:lstStyle/>
          <a:p>
            <a:pPr marL="0" lvl="0" indent="0" algn="l" rtl="0">
              <a:spcBef>
                <a:spcPts val="1200"/>
              </a:spcBef>
              <a:spcAft>
                <a:spcPts val="0"/>
              </a:spcAft>
              <a:buNone/>
            </a:pPr>
            <a:r>
              <a:rPr lang="en" sz="3200" b="1" dirty="0">
                <a:solidFill>
                  <a:schemeClr val="accent2">
                    <a:lumMod val="75000"/>
                  </a:schemeClr>
                </a:solidFill>
              </a:rPr>
              <a:t>Reshaped the X into total no. of samples and image size*image size 3D to 2D..</a:t>
            </a:r>
            <a:endParaRPr sz="3200" b="1" dirty="0">
              <a:solidFill>
                <a:schemeClr val="accent2">
                  <a:lumMod val="75000"/>
                </a:schemeClr>
              </a:solidFill>
            </a:endParaRPr>
          </a:p>
          <a:p>
            <a:pPr marL="0" lvl="0" indent="0" algn="l" rtl="0">
              <a:spcBef>
                <a:spcPts val="1200"/>
              </a:spcBef>
              <a:spcAft>
                <a:spcPts val="0"/>
              </a:spcAft>
              <a:buNone/>
            </a:pPr>
            <a:r>
              <a:rPr lang="en" sz="3200" b="1" dirty="0">
                <a:solidFill>
                  <a:schemeClr val="accent1">
                    <a:lumMod val="60000"/>
                    <a:lumOff val="40000"/>
                  </a:schemeClr>
                </a:solidFill>
              </a:rPr>
              <a:t>                                                      </a:t>
            </a:r>
            <a:r>
              <a:rPr lang="en" sz="3200" b="1" u="sng" dirty="0">
                <a:solidFill>
                  <a:schemeClr val="tx1"/>
                </a:solidFill>
              </a:rPr>
              <a:t>Train Test split</a:t>
            </a:r>
            <a:endParaRPr sz="3200" b="1" u="sng" dirty="0">
              <a:solidFill>
                <a:schemeClr val="tx1"/>
              </a:solidFill>
            </a:endParaRPr>
          </a:p>
          <a:p>
            <a:pPr marL="0" lvl="0" indent="0" algn="l" rtl="0">
              <a:spcBef>
                <a:spcPts val="1200"/>
              </a:spcBef>
              <a:spcAft>
                <a:spcPts val="0"/>
              </a:spcAft>
              <a:buNone/>
            </a:pPr>
            <a:r>
              <a:rPr lang="en" sz="3200" dirty="0">
                <a:solidFill>
                  <a:schemeClr val="bg1">
                    <a:lumMod val="50000"/>
                  </a:schemeClr>
                </a:solidFill>
              </a:rPr>
              <a:t> Splitted the data into a training testing and validation set using a split of 70-20-10.</a:t>
            </a:r>
            <a:endParaRPr sz="3200" dirty="0">
              <a:solidFill>
                <a:schemeClr val="bg1">
                  <a:lumMod val="50000"/>
                </a:schemeClr>
              </a:solidFill>
            </a:endParaRPr>
          </a:p>
          <a:p>
            <a:pPr marL="0" lvl="0" indent="0" algn="l" rtl="0">
              <a:spcBef>
                <a:spcPts val="1200"/>
              </a:spcBef>
              <a:spcAft>
                <a:spcPts val="0"/>
              </a:spcAft>
              <a:buNone/>
            </a:pPr>
            <a:r>
              <a:rPr lang="en" sz="3200" dirty="0">
                <a:solidFill>
                  <a:schemeClr val="bg1">
                    <a:lumMod val="50000"/>
                  </a:schemeClr>
                </a:solidFill>
              </a:rPr>
              <a:t>  For the splitting of the data we used   “train_test_split”……….</a:t>
            </a:r>
            <a:endParaRPr sz="3200" dirty="0">
              <a:solidFill>
                <a:schemeClr val="bg1">
                  <a:lumMod val="50000"/>
                </a:schemeClr>
              </a:solidFill>
            </a:endParaRPr>
          </a:p>
          <a:p>
            <a:pPr marL="0" lvl="0" indent="0" algn="l" rtl="0">
              <a:spcBef>
                <a:spcPts val="1200"/>
              </a:spcBef>
              <a:spcAft>
                <a:spcPts val="0"/>
              </a:spcAft>
              <a:buNone/>
            </a:pPr>
            <a:r>
              <a:rPr lang="en-US" sz="3200" dirty="0">
                <a:solidFill>
                  <a:schemeClr val="accent1">
                    <a:lumMod val="60000"/>
                    <a:lumOff val="40000"/>
                  </a:schemeClr>
                </a:solidFill>
              </a:rPr>
              <a:t> </a:t>
            </a:r>
            <a:r>
              <a:rPr lang="en-US" sz="3200" dirty="0">
                <a:solidFill>
                  <a:srgbClr val="00B050"/>
                </a:solidFill>
              </a:rPr>
              <a:t>X_train_new,X_test_new,Y_train_new,Y_test_new=train_test_split(X,y,test_size=0.3,random_ state=42)</a:t>
            </a:r>
          </a:p>
          <a:p>
            <a:pPr marL="0" lvl="0" indent="0" algn="l" rtl="0">
              <a:spcBef>
                <a:spcPts val="1200"/>
              </a:spcBef>
              <a:spcAft>
                <a:spcPts val="0"/>
              </a:spcAft>
              <a:buNone/>
            </a:pPr>
            <a:r>
              <a:rPr lang="en-US" sz="3200" dirty="0">
                <a:solidFill>
                  <a:srgbClr val="00B050"/>
                </a:solidFill>
              </a:rPr>
              <a:t>X_val_new,X_test_new,Y_val_new,Y_test_new=</a:t>
            </a:r>
            <a:r>
              <a:rPr lang="en-US" sz="3200" dirty="0" err="1">
                <a:solidFill>
                  <a:srgbClr val="00B050"/>
                </a:solidFill>
              </a:rPr>
              <a:t>train_test_split</a:t>
            </a:r>
            <a:r>
              <a:rPr lang="en-US" sz="3200" dirty="0">
                <a:solidFill>
                  <a:srgbClr val="00B050"/>
                </a:solidFill>
              </a:rPr>
              <a:t>(</a:t>
            </a:r>
            <a:r>
              <a:rPr lang="en-US" sz="3200" dirty="0" err="1">
                <a:solidFill>
                  <a:srgbClr val="00B050"/>
                </a:solidFill>
              </a:rPr>
              <a:t>X_test_new,Y_test_new,test_size</a:t>
            </a:r>
            <a:r>
              <a:rPr lang="en-US" sz="3200" dirty="0">
                <a:solidFill>
                  <a:srgbClr val="00B050"/>
                </a:solidFill>
              </a:rPr>
              <a:t>=0.3,random_state=42)</a:t>
            </a:r>
            <a:endParaRPr lang="en-IN" sz="3200" dirty="0">
              <a:solidFill>
                <a:srgbClr val="00B050"/>
              </a:solidFill>
            </a:endParaRPr>
          </a:p>
          <a:p>
            <a:pPr marL="0" lvl="0" indent="0" algn="l" rtl="0">
              <a:spcBef>
                <a:spcPts val="1200"/>
              </a:spcBef>
              <a:spcAft>
                <a:spcPts val="0"/>
              </a:spcAft>
              <a:buNone/>
            </a:pPr>
            <a:r>
              <a:rPr lang="en-IN" sz="3200" dirty="0">
                <a:solidFill>
                  <a:schemeClr val="accent1">
                    <a:lumMod val="60000"/>
                    <a:lumOff val="40000"/>
                  </a:schemeClr>
                </a:solidFill>
              </a:rPr>
              <a:t>  </a:t>
            </a:r>
            <a:r>
              <a:rPr lang="en-IN" sz="3200" dirty="0">
                <a:solidFill>
                  <a:schemeClr val="accent5">
                    <a:lumMod val="75000"/>
                  </a:schemeClr>
                </a:solidFill>
              </a:rPr>
              <a:t>X_train_new.shape</a:t>
            </a:r>
          </a:p>
          <a:p>
            <a:pPr marL="0" lvl="0" indent="0" algn="l" rtl="0">
              <a:spcBef>
                <a:spcPts val="1200"/>
              </a:spcBef>
              <a:spcAft>
                <a:spcPts val="0"/>
              </a:spcAft>
              <a:buNone/>
            </a:pPr>
            <a:r>
              <a:rPr lang="en-IN" sz="3200" dirty="0">
                <a:solidFill>
                  <a:schemeClr val="accent5">
                    <a:lumMod val="75000"/>
                  </a:schemeClr>
                </a:solidFill>
              </a:rPr>
              <a:t>(1255, 62500)</a:t>
            </a:r>
          </a:p>
          <a:p>
            <a:pPr marL="0" lvl="0" indent="0" algn="l" rtl="0">
              <a:spcBef>
                <a:spcPts val="1200"/>
              </a:spcBef>
              <a:spcAft>
                <a:spcPts val="0"/>
              </a:spcAft>
              <a:buNone/>
            </a:pPr>
            <a:r>
              <a:rPr lang="en-IN" sz="3200" dirty="0">
                <a:solidFill>
                  <a:schemeClr val="accent5">
                    <a:lumMod val="75000"/>
                  </a:schemeClr>
                </a:solidFill>
              </a:rPr>
              <a:t>X_test_new.shape</a:t>
            </a:r>
          </a:p>
          <a:p>
            <a:pPr marL="0" lvl="0" indent="0" algn="l" rtl="0">
              <a:spcBef>
                <a:spcPts val="1200"/>
              </a:spcBef>
              <a:spcAft>
                <a:spcPts val="0"/>
              </a:spcAft>
              <a:buNone/>
            </a:pPr>
            <a:r>
              <a:rPr lang="en-US" sz="3200" dirty="0">
                <a:solidFill>
                  <a:schemeClr val="accent5">
                    <a:lumMod val="75000"/>
                  </a:schemeClr>
                </a:solidFill>
              </a:rPr>
              <a:t>(162, 62500)</a:t>
            </a:r>
            <a:endParaRPr sz="3200" dirty="0">
              <a:solidFill>
                <a:schemeClr val="accent5">
                  <a:lumMod val="75000"/>
                </a:schemeClr>
              </a:solidFill>
            </a:endParaRPr>
          </a:p>
          <a:p>
            <a:pPr marL="0" lvl="0" indent="0" algn="l" rtl="0">
              <a:spcBef>
                <a:spcPts val="1200"/>
              </a:spcBef>
              <a:spcAft>
                <a:spcPts val="0"/>
              </a:spcAft>
              <a:buNone/>
            </a:pPr>
            <a:endParaRPr sz="2847" b="1" dirty="0">
              <a:solidFill>
                <a:schemeClr val="accent5">
                  <a:lumMod val="75000"/>
                </a:schemeClr>
              </a:solidFill>
            </a:endParaRPr>
          </a:p>
          <a:p>
            <a:pPr marL="0" lvl="0" indent="0" algn="l" rtl="0">
              <a:lnSpc>
                <a:spcPct val="100000"/>
              </a:lnSpc>
              <a:spcBef>
                <a:spcPts val="1200"/>
              </a:spcBef>
              <a:spcAft>
                <a:spcPts val="0"/>
              </a:spcAft>
              <a:buNone/>
            </a:pPr>
            <a:r>
              <a:rPr lang="en" sz="1400" dirty="0"/>
              <a:t>Splitted the data into a training testing and validation set using a split of 70-20-10.</a:t>
            </a:r>
            <a:endParaRPr sz="1400" dirty="0"/>
          </a:p>
          <a:p>
            <a:pPr marL="0" lvl="0" indent="0" algn="l" rtl="0">
              <a:lnSpc>
                <a:spcPct val="100000"/>
              </a:lnSpc>
              <a:spcBef>
                <a:spcPts val="0"/>
              </a:spcBef>
              <a:spcAft>
                <a:spcPts val="0"/>
              </a:spcAft>
              <a:buNone/>
            </a:pPr>
            <a:r>
              <a:rPr lang="en" sz="1400" dirty="0"/>
              <a:t>          For the splitting of the data we used   </a:t>
            </a:r>
            <a:r>
              <a:rPr lang="en" sz="1400" b="1" dirty="0"/>
              <a:t>“train_test_split”</a:t>
            </a:r>
            <a:r>
              <a:rPr lang="en" sz="1400" dirty="0"/>
              <a:t>Splitted the data into a training testing and validation set using a split of 70-20-10.</a:t>
            </a:r>
            <a:endParaRPr sz="1400" dirty="0"/>
          </a:p>
          <a:p>
            <a:pPr marL="0" lvl="0" indent="0" algn="l" rtl="0">
              <a:lnSpc>
                <a:spcPct val="100000"/>
              </a:lnSpc>
              <a:spcBef>
                <a:spcPts val="0"/>
              </a:spcBef>
              <a:spcAft>
                <a:spcPts val="0"/>
              </a:spcAft>
              <a:buNone/>
            </a:pPr>
            <a:r>
              <a:rPr lang="en" sz="1400" dirty="0"/>
              <a:t>          For the splitting of the data we used   </a:t>
            </a:r>
            <a:r>
              <a:rPr lang="en" sz="1400" b="1" dirty="0"/>
              <a:t>“train_test_split”</a:t>
            </a:r>
            <a:endParaRPr sz="1400" b="1" dirty="0"/>
          </a:p>
          <a:p>
            <a:pPr marL="0" lvl="0" indent="0" algn="l" rtl="0">
              <a:spcBef>
                <a:spcPts val="0"/>
              </a:spcBef>
              <a:spcAft>
                <a:spcPts val="0"/>
              </a:spcAft>
              <a:buNone/>
            </a:pPr>
            <a:endParaRPr sz="1393" b="1" dirty="0">
              <a:solidFill>
                <a:schemeClr val="dk1"/>
              </a:solidFill>
            </a:endParaRPr>
          </a:p>
          <a:p>
            <a:pPr marL="0" lvl="0" indent="0" algn="l" rtl="0">
              <a:spcBef>
                <a:spcPts val="1200"/>
              </a:spcBef>
              <a:spcAft>
                <a:spcPts val="1200"/>
              </a:spcAft>
              <a:buNone/>
            </a:pPr>
            <a:endParaRPr sz="1393" dirty="0"/>
          </a:p>
        </p:txBody>
      </p:sp>
    </p:spTree>
    <p:extLst>
      <p:ext uri="{BB962C8B-B14F-4D97-AF65-F5344CB8AC3E}">
        <p14:creationId xmlns:p14="http://schemas.microsoft.com/office/powerpoint/2010/main" val="1712524141"/>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TotalTime>
  <Words>1628</Words>
  <Application>Microsoft Office PowerPoint</Application>
  <PresentationFormat>On-screen Show (16:9)</PresentationFormat>
  <Paragraphs>221</Paragraphs>
  <Slides>16</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Montserrat</vt:lpstr>
      <vt:lpstr>Average</vt:lpstr>
      <vt:lpstr>Roboto</vt:lpstr>
      <vt:lpstr>Lato</vt:lpstr>
      <vt:lpstr>Merriweather</vt:lpstr>
      <vt:lpstr>Lucida Sans Unicode</vt:lpstr>
      <vt:lpstr>Bookman Old Style</vt:lpstr>
      <vt:lpstr>Arial</vt:lpstr>
      <vt:lpstr>Dubai</vt:lpstr>
      <vt:lpstr>Focus</vt:lpstr>
      <vt:lpstr>         Project Title      Face Mask Detection</vt:lpstr>
      <vt:lpstr>                              Team Members </vt:lpstr>
      <vt:lpstr>Table of Content</vt:lpstr>
      <vt:lpstr>Milestones   Show where you are in the process and what’s left to tackle</vt:lpstr>
      <vt:lpstr>                    About Dataset </vt:lpstr>
      <vt:lpstr>OpenCV (open source computer vision library)</vt:lpstr>
      <vt:lpstr>Preprocessing</vt:lpstr>
      <vt:lpstr>Preprocessing</vt:lpstr>
      <vt:lpstr>Preprocessing</vt:lpstr>
      <vt:lpstr>Classifier Model Building</vt:lpstr>
      <vt:lpstr>Prediction and Accuracy</vt:lpstr>
      <vt:lpstr>Problems Faced During The Project</vt:lpstr>
      <vt:lpstr>Learning from the Project</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Project Title    Face Mask Detection</dc:title>
  <dc:creator>Vishal Thakur</dc:creator>
  <cp:lastModifiedBy>vishal kumar</cp:lastModifiedBy>
  <cp:revision>6</cp:revision>
  <dcterms:modified xsi:type="dcterms:W3CDTF">2021-11-15T09:35:43Z</dcterms:modified>
</cp:coreProperties>
</file>